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5" r:id="rId38"/>
    <p:sldId id="296" r:id="rId39"/>
    <p:sldId id="297" r:id="rId40"/>
    <p:sldId id="298" r:id="rId41"/>
    <p:sldId id="299" r:id="rId42"/>
    <p:sldId id="300" r:id="rId43"/>
  </p:sldIdLst>
  <p:sldSz cx="14630400" cy="8229600"/>
  <p:notesSz cx="8229600" cy="14630400"/>
  <p:embeddedFontLst>
    <p:embeddedFont>
      <p:font typeface="Fraunces Medium" pitchFamily="34" charset="0"/>
      <p:regular r:id="rId47"/>
      <p:italic r:id="rId48"/>
    </p:embeddedFont>
    <p:embeddedFont>
      <p:font typeface="Fraunces Medium" pitchFamily="34" charset="-122"/>
      <p:regular r:id="rId49"/>
    </p:embeddedFont>
    <p:embeddedFont>
      <p:font typeface="Fraunces Medium" pitchFamily="34" charset="-120"/>
      <p:regular r:id="rId50"/>
    </p:embeddedFont>
    <p:embeddedFont>
      <p:font typeface="Epilogue" pitchFamily="34" charset="0"/>
      <p:regular r:id="rId51"/>
      <p:bold r:id="rId52"/>
      <p:italic r:id="rId53"/>
      <p:boldItalic r:id="rId54"/>
    </p:embeddedFont>
    <p:embeddedFont>
      <p:font typeface="Epilogue" pitchFamily="34" charset="-122"/>
      <p:regular r:id="rId55"/>
    </p:embeddedFont>
    <p:embeddedFont>
      <p:font typeface="Epilogue" pitchFamily="34" charset="-120"/>
      <p:regular r:id="rId56"/>
    </p:embeddedFont>
    <p:embeddedFont>
      <p:font typeface="Calibri" panose="020F0502020204030204" charset="0"/>
      <p:regular r:id="rId57"/>
      <p:bold r:id="rId58"/>
      <p:italic r:id="rId59"/>
      <p:boldItalic r:id="rId60"/>
    </p:embeddedFont>
    <p:embeddedFont>
      <p:font typeface="Inter" panose="02000503000000020004" pitchFamily="34" charset="0"/>
      <p:regular r:id="rId61"/>
      <p:bold r:id="rId62"/>
      <p:boldItalic r:id="rId63"/>
    </p:embeddedFont>
    <p:embeddedFont>
      <p:font typeface="Inter" panose="02000503000000020004" pitchFamily="34" charset="-122"/>
      <p:regular r:id="rId64"/>
    </p:embeddedFont>
    <p:embeddedFont>
      <p:font typeface="Inter" panose="02000503000000020004" pitchFamily="34" charset="-120"/>
      <p:regular r:id="rId6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font" Target="fonts/font19.fntdata"/><Relationship Id="rId64" Type="http://schemas.openxmlformats.org/officeDocument/2006/relationships/font" Target="fonts/font18.fntdata"/><Relationship Id="rId63" Type="http://schemas.openxmlformats.org/officeDocument/2006/relationships/font" Target="fonts/font17.fntdata"/><Relationship Id="rId62" Type="http://schemas.openxmlformats.org/officeDocument/2006/relationships/font" Target="fonts/font16.fntdata"/><Relationship Id="rId61" Type="http://schemas.openxmlformats.org/officeDocument/2006/relationships/font" Target="fonts/font15.fntdata"/><Relationship Id="rId60" Type="http://schemas.openxmlformats.org/officeDocument/2006/relationships/font" Target="fonts/font14.fntdata"/><Relationship Id="rId6" Type="http://schemas.openxmlformats.org/officeDocument/2006/relationships/slide" Target="slides/slide3.xml"/><Relationship Id="rId59" Type="http://schemas.openxmlformats.org/officeDocument/2006/relationships/font" Target="fonts/font13.fntdata"/><Relationship Id="rId58" Type="http://schemas.openxmlformats.org/officeDocument/2006/relationships/font" Target="fonts/font12.fntdata"/><Relationship Id="rId57" Type="http://schemas.openxmlformats.org/officeDocument/2006/relationships/font" Target="fonts/font11.fntdata"/><Relationship Id="rId56" Type="http://schemas.openxmlformats.org/officeDocument/2006/relationships/font" Target="fonts/font10.fntdata"/><Relationship Id="rId55" Type="http://schemas.openxmlformats.org/officeDocument/2006/relationships/font" Target="fonts/font9.fntdata"/><Relationship Id="rId54" Type="http://schemas.openxmlformats.org/officeDocument/2006/relationships/font" Target="fonts/font8.fntdata"/><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p:spPr>
      </p:sp>
      <p:sp>
        <p:nvSpPr>
          <p:cNvPr id="3" name="Shape 1"/>
          <p:cNvSpPr/>
          <p:nvPr/>
        </p:nvSpPr>
        <p:spPr>
          <a:xfrm>
            <a:off x="0" y="0"/>
            <a:ext cx="14630400" cy="8229600"/>
          </a:xfrm>
          <a:prstGeom prst="rect">
            <a:avLst/>
          </a:prstGeom>
          <a:solidFill>
            <a:srgbClr val="080E2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1.xml"/><Relationship Id="rId7" Type="http://schemas.openxmlformats.org/officeDocument/2006/relationships/image" Target="../media/image6.svg"/><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14.png"/><Relationship Id="rId3"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9.svg"/><Relationship Id="rId3" Type="http://schemas.openxmlformats.org/officeDocument/2006/relationships/image" Target="../media/image8.svg"/><Relationship Id="rId2" Type="http://schemas.openxmlformats.org/officeDocument/2006/relationships/image" Target="../media/image7.sv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xml"/><Relationship Id="rId4" Type="http://schemas.openxmlformats.org/officeDocument/2006/relationships/image" Target="../media/image12.svg"/><Relationship Id="rId3" Type="http://schemas.openxmlformats.org/officeDocument/2006/relationships/image" Target="../media/image11.svg"/><Relationship Id="rId2" Type="http://schemas.openxmlformats.org/officeDocument/2006/relationships/image" Target="../media/image10.sv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svg"/><Relationship Id="rId4" Type="http://schemas.openxmlformats.org/officeDocument/2006/relationships/image" Target="../media/image14.svg"/><Relationship Id="rId3" Type="http://schemas.openxmlformats.org/officeDocument/2006/relationships/image" Target="../media/image13.svg"/><Relationship Id="rId2" Type="http://schemas.openxmlformats.org/officeDocument/2006/relationships/image" Target="../media/image4.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9.xml"/><Relationship Id="rId6" Type="http://schemas.openxmlformats.org/officeDocument/2006/relationships/image" Target="../media/image20.svg"/><Relationship Id="rId5" Type="http://schemas.openxmlformats.org/officeDocument/2006/relationships/image" Target="../media/image19.svg"/><Relationship Id="rId4" Type="http://schemas.openxmlformats.org/officeDocument/2006/relationships/image" Target="../media/image18.svg"/><Relationship Id="rId3"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0.xml"/><Relationship Id="rId2" Type="http://schemas.openxmlformats.org/officeDocument/2006/relationships/image" Target="../media/image35.pn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3.svg"/><Relationship Id="rId3" Type="http://schemas.openxmlformats.org/officeDocument/2006/relationships/image" Target="../media/image2.svg"/><Relationship Id="rId2" Type="http://schemas.openxmlformats.org/officeDocument/2006/relationships/image" Target="../media/image1.sv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1.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svg"/><Relationship Id="rId4" Type="http://schemas.openxmlformats.org/officeDocument/2006/relationships/image" Target="../media/image22.svg"/><Relationship Id="rId3" Type="http://schemas.openxmlformats.org/officeDocument/2006/relationships/image" Target="../media/image21.svg"/><Relationship Id="rId2" Type="http://schemas.openxmlformats.org/officeDocument/2006/relationships/image" Target="../media/image4.png"/><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4.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9.xml"/><Relationship Id="rId4" Type="http://schemas.openxmlformats.org/officeDocument/2006/relationships/image" Target="../media/image27.svg"/><Relationship Id="rId3" Type="http://schemas.openxmlformats.org/officeDocument/2006/relationships/image" Target="../media/image26.svg"/><Relationship Id="rId2" Type="http://schemas.openxmlformats.org/officeDocument/2006/relationships/image" Target="../media/image25.svg"/><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45462"/>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Dự án Xây dựng Ký túc xá Sinh viên ĐHQG TP.HCM</a:t>
            </a:r>
            <a:endParaRPr lang="en-US" sz="4450" dirty="0"/>
          </a:p>
        </p:txBody>
      </p:sp>
      <p:sp>
        <p:nvSpPr>
          <p:cNvPr id="4" name="Text 1"/>
          <p:cNvSpPr/>
          <p:nvPr/>
        </p:nvSpPr>
        <p:spPr>
          <a:xfrm>
            <a:off x="793790" y="4503182"/>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Nhóm 01 – Lớp QLDA L08</a:t>
            </a:r>
            <a:endParaRPr lang="en-US" sz="1750" dirty="0"/>
          </a:p>
        </p:txBody>
      </p:sp>
      <p:sp>
        <p:nvSpPr>
          <p:cNvPr id="5" name="Text 2"/>
          <p:cNvSpPr/>
          <p:nvPr/>
        </p:nvSpPr>
        <p:spPr>
          <a:xfrm>
            <a:off x="793790" y="5121235"/>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Học kỳ 251 – Năm học 2025–2026</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3861" y="325160"/>
            <a:ext cx="2890599" cy="295632"/>
          </a:xfrm>
          <a:prstGeom prst="rect">
            <a:avLst/>
          </a:prstGeom>
          <a:noFill/>
        </p:spPr>
        <p:txBody>
          <a:bodyPr wrap="none" lIns="0" tIns="0" rIns="0" bIns="0" rtlCol="0" anchor="t"/>
          <a:lstStyle/>
          <a:p>
            <a:pPr marL="0" indent="0" algn="l">
              <a:lnSpc>
                <a:spcPts val="2300"/>
              </a:lnSpc>
              <a:buNone/>
            </a:pPr>
            <a:r>
              <a:rPr lang="en-US" sz="1850" dirty="0">
                <a:solidFill>
                  <a:srgbClr val="FFFFFF"/>
                </a:solidFill>
                <a:latin typeface="Fraunces Medium" pitchFamily="34" charset="0"/>
                <a:ea typeface="Fraunces Medium" pitchFamily="34" charset="-122"/>
                <a:cs typeface="Fraunces Medium" pitchFamily="34" charset="-120"/>
              </a:rPr>
              <a:t>Mục tiêu &amp; Phạm vi Dự án</a:t>
            </a:r>
            <a:endParaRPr lang="en-US" sz="1850" dirty="0"/>
          </a:p>
        </p:txBody>
      </p:sp>
      <p:sp>
        <p:nvSpPr>
          <p:cNvPr id="3" name="Text 1"/>
          <p:cNvSpPr/>
          <p:nvPr/>
        </p:nvSpPr>
        <p:spPr>
          <a:xfrm>
            <a:off x="413861" y="857250"/>
            <a:ext cx="13802678" cy="189071"/>
          </a:xfrm>
          <a:prstGeom prst="rect">
            <a:avLst/>
          </a:prstGeom>
          <a:noFill/>
        </p:spPr>
        <p:txBody>
          <a:bodyPr wrap="none" lIns="0" tIns="0" rIns="0" bIns="0" rtlCol="0" anchor="t"/>
          <a:lstStyle/>
          <a:p>
            <a:pPr marL="0" indent="0" algn="l">
              <a:lnSpc>
                <a:spcPts val="1450"/>
              </a:lnSpc>
              <a:buNone/>
            </a:pPr>
            <a:r>
              <a:rPr lang="en-US" sz="900" dirty="0">
                <a:solidFill>
                  <a:srgbClr val="EBECEF"/>
                </a:solidFill>
                <a:latin typeface="Epilogue" pitchFamily="34" charset="0"/>
                <a:ea typeface="Epilogue" pitchFamily="34" charset="-122"/>
                <a:cs typeface="Epilogue" pitchFamily="34" charset="-120"/>
              </a:rPr>
              <a:t>Dự án hướng đến việc xây dựng một khu ký túc xá kiểu mẫu, đồng bộ và bền vững, đáp ứng tối đa nhu cầu của sinh viên và sự phát triển của đô thị đại học.</a:t>
            </a:r>
            <a:endParaRPr lang="en-US" sz="900" dirty="0"/>
          </a:p>
        </p:txBody>
      </p:sp>
      <p:sp>
        <p:nvSpPr>
          <p:cNvPr id="4" name="Text 2"/>
          <p:cNvSpPr/>
          <p:nvPr/>
        </p:nvSpPr>
        <p:spPr>
          <a:xfrm>
            <a:off x="413861" y="1297543"/>
            <a:ext cx="1774150" cy="221694"/>
          </a:xfrm>
          <a:prstGeom prst="rect">
            <a:avLst/>
          </a:prstGeom>
          <a:noFill/>
        </p:spPr>
        <p:txBody>
          <a:bodyPr wrap="none" lIns="0" tIns="0" rIns="0" bIns="0" rtlCol="0" anchor="t"/>
          <a:lstStyle/>
          <a:p>
            <a:pPr marL="0" indent="0" algn="l">
              <a:lnSpc>
                <a:spcPts val="1700"/>
              </a:lnSpc>
              <a:buNone/>
            </a:pPr>
            <a:r>
              <a:rPr lang="en-US" sz="1350" dirty="0">
                <a:solidFill>
                  <a:srgbClr val="FFFFFF"/>
                </a:solidFill>
                <a:latin typeface="Fraunces Medium" pitchFamily="34" charset="0"/>
                <a:ea typeface="Fraunces Medium" pitchFamily="34" charset="-122"/>
                <a:cs typeface="Fraunces Medium" pitchFamily="34" charset="-120"/>
              </a:rPr>
              <a:t>Mục tiêu dự án</a:t>
            </a:r>
            <a:endParaRPr lang="en-US" sz="1350" dirty="0"/>
          </a:p>
        </p:txBody>
      </p:sp>
      <p:pic>
        <p:nvPicPr>
          <p:cNvPr id="5" name="Image 0" descr="preencoded.png"/>
          <p:cNvPicPr>
            <a:picLocks noChangeAspect="1"/>
          </p:cNvPicPr>
          <p:nvPr/>
        </p:nvPicPr>
        <p:blipFill>
          <a:blip r:embed="rId1"/>
          <a:stretch>
            <a:fillRect/>
          </a:stretch>
        </p:blipFill>
        <p:spPr>
          <a:xfrm>
            <a:off x="1089541" y="1652230"/>
            <a:ext cx="5405676" cy="5405676"/>
          </a:xfrm>
          <a:prstGeom prst="rect">
            <a:avLst/>
          </a:prstGeom>
        </p:spPr>
      </p:pic>
      <p:pic>
        <p:nvPicPr>
          <p:cNvPr id="6"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11834" y="4266545"/>
            <a:ext cx="176927" cy="176927"/>
          </a:xfrm>
          <a:prstGeom prst="rect">
            <a:avLst/>
          </a:prstGeom>
        </p:spPr>
      </p:pic>
      <p:sp>
        <p:nvSpPr>
          <p:cNvPr id="7" name="Shape 3"/>
          <p:cNvSpPr/>
          <p:nvPr/>
        </p:nvSpPr>
        <p:spPr>
          <a:xfrm>
            <a:off x="413861" y="7235309"/>
            <a:ext cx="236458" cy="236458"/>
          </a:xfrm>
          <a:prstGeom prst="roundRect">
            <a:avLst>
              <a:gd name="adj" fmla="val 21009"/>
            </a:avLst>
          </a:prstGeom>
          <a:solidFill>
            <a:srgbClr val="283157"/>
          </a:solidFill>
          <a:ln w="7620">
            <a:solidFill>
              <a:srgbClr val="414A70"/>
            </a:solidFill>
            <a:prstDash val="solid"/>
          </a:ln>
        </p:spPr>
      </p:sp>
      <p:pic>
        <p:nvPicPr>
          <p:cNvPr id="8" name="Image 2"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8212" y="7279600"/>
            <a:ext cx="147757" cy="147757"/>
          </a:xfrm>
          <a:prstGeom prst="rect">
            <a:avLst/>
          </a:prstGeom>
        </p:spPr>
      </p:pic>
      <p:sp>
        <p:nvSpPr>
          <p:cNvPr id="9" name="Text 4"/>
          <p:cNvSpPr/>
          <p:nvPr/>
        </p:nvSpPr>
        <p:spPr>
          <a:xfrm>
            <a:off x="768548" y="7261146"/>
            <a:ext cx="1478399" cy="184785"/>
          </a:xfrm>
          <a:prstGeom prst="rect">
            <a:avLst/>
          </a:prstGeom>
          <a:noFill/>
        </p:spPr>
        <p:txBody>
          <a:bodyPr wrap="none" lIns="0" tIns="0" rIns="0" bIns="0" rtlCol="0" anchor="t"/>
          <a:lstStyle/>
          <a:p>
            <a:pPr marL="0" indent="0" algn="l">
              <a:lnSpc>
                <a:spcPts val="1450"/>
              </a:lnSpc>
              <a:buNone/>
            </a:pPr>
            <a:r>
              <a:rPr lang="en-US" sz="1150" dirty="0">
                <a:solidFill>
                  <a:srgbClr val="EBECEF"/>
                </a:solidFill>
                <a:latin typeface="Fraunces Medium" pitchFamily="34" charset="0"/>
                <a:ea typeface="Fraunces Medium" pitchFamily="34" charset="-122"/>
                <a:cs typeface="Fraunces Medium" pitchFamily="34" charset="-120"/>
              </a:rPr>
              <a:t>Hiện đại và An toàn</a:t>
            </a:r>
            <a:endParaRPr lang="en-US" sz="1150" dirty="0"/>
          </a:p>
        </p:txBody>
      </p:sp>
      <p:sp>
        <p:nvSpPr>
          <p:cNvPr id="10" name="Text 5"/>
          <p:cNvSpPr/>
          <p:nvPr/>
        </p:nvSpPr>
        <p:spPr>
          <a:xfrm>
            <a:off x="768548" y="7564160"/>
            <a:ext cx="6402467" cy="189071"/>
          </a:xfrm>
          <a:prstGeom prst="rect">
            <a:avLst/>
          </a:prstGeom>
          <a:noFill/>
        </p:spPr>
        <p:txBody>
          <a:bodyPr wrap="none" lIns="0" tIns="0" rIns="0" bIns="0" rtlCol="0" anchor="t"/>
          <a:lstStyle/>
          <a:p>
            <a:pPr marL="0" indent="0" algn="l">
              <a:lnSpc>
                <a:spcPts val="1450"/>
              </a:lnSpc>
              <a:buNone/>
            </a:pPr>
            <a:r>
              <a:rPr lang="en-US" sz="900" dirty="0">
                <a:solidFill>
                  <a:srgbClr val="EBECEF"/>
                </a:solidFill>
                <a:latin typeface="Epilogue" pitchFamily="34" charset="0"/>
                <a:ea typeface="Epilogue" pitchFamily="34" charset="-122"/>
                <a:cs typeface="Epilogue" pitchFamily="34" charset="-120"/>
              </a:rPr>
              <a:t>Xây dựng ký túc xá với trang thiết bị hiện đại, đảm bảo an toàn tối đa cho sinh viên.</a:t>
            </a:r>
            <a:endParaRPr lang="en-US" sz="900" dirty="0"/>
          </a:p>
        </p:txBody>
      </p:sp>
      <p:pic>
        <p:nvPicPr>
          <p:cNvPr id="11" name="Image 3" descr="preencoded.png"/>
          <p:cNvPicPr>
            <a:picLocks noChangeAspect="1"/>
          </p:cNvPicPr>
          <p:nvPr/>
        </p:nvPicPr>
        <p:blipFill>
          <a:blip r:embed="rId4"/>
          <a:stretch>
            <a:fillRect/>
          </a:stretch>
        </p:blipFill>
        <p:spPr>
          <a:xfrm>
            <a:off x="1089541" y="1652230"/>
            <a:ext cx="5405676" cy="5405676"/>
          </a:xfrm>
          <a:prstGeom prst="rect">
            <a:avLst/>
          </a:prstGeom>
        </p:spPr>
      </p:pic>
      <p:pic>
        <p:nvPicPr>
          <p:cNvPr id="12" name="Image 4"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4649807" y="2628007"/>
            <a:ext cx="176927" cy="176927"/>
          </a:xfrm>
          <a:prstGeom prst="rect">
            <a:avLst/>
          </a:prstGeom>
        </p:spPr>
      </p:pic>
      <p:sp>
        <p:nvSpPr>
          <p:cNvPr id="13" name="Shape 6"/>
          <p:cNvSpPr/>
          <p:nvPr/>
        </p:nvSpPr>
        <p:spPr>
          <a:xfrm>
            <a:off x="413861" y="7930634"/>
            <a:ext cx="236458" cy="236458"/>
          </a:xfrm>
          <a:prstGeom prst="roundRect">
            <a:avLst>
              <a:gd name="adj" fmla="val 21009"/>
            </a:avLst>
          </a:prstGeom>
          <a:solidFill>
            <a:srgbClr val="283157"/>
          </a:solidFill>
          <a:ln w="7620">
            <a:solidFill>
              <a:srgbClr val="414A70"/>
            </a:solidFill>
            <a:prstDash val="solid"/>
          </a:ln>
        </p:spPr>
      </p:sp>
      <p:pic>
        <p:nvPicPr>
          <p:cNvPr id="14" name="Image 5"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458212" y="7974925"/>
            <a:ext cx="147757" cy="147757"/>
          </a:xfrm>
          <a:prstGeom prst="rect">
            <a:avLst/>
          </a:prstGeom>
        </p:spPr>
      </p:pic>
      <p:sp>
        <p:nvSpPr>
          <p:cNvPr id="15" name="Text 7"/>
          <p:cNvSpPr/>
          <p:nvPr/>
        </p:nvSpPr>
        <p:spPr>
          <a:xfrm>
            <a:off x="768548" y="7956471"/>
            <a:ext cx="1586032" cy="184785"/>
          </a:xfrm>
          <a:prstGeom prst="rect">
            <a:avLst/>
          </a:prstGeom>
          <a:noFill/>
        </p:spPr>
        <p:txBody>
          <a:bodyPr wrap="none" lIns="0" tIns="0" rIns="0" bIns="0" rtlCol="0" anchor="t"/>
          <a:lstStyle/>
          <a:p>
            <a:pPr marL="0" indent="0" algn="l">
              <a:lnSpc>
                <a:spcPts val="1450"/>
              </a:lnSpc>
              <a:buNone/>
            </a:pPr>
            <a:r>
              <a:rPr lang="en-US" sz="1150" dirty="0">
                <a:solidFill>
                  <a:srgbClr val="EBECEF"/>
                </a:solidFill>
                <a:latin typeface="Fraunces Medium" pitchFamily="34" charset="0"/>
                <a:ea typeface="Fraunces Medium" pitchFamily="34" charset="-122"/>
                <a:cs typeface="Fraunces Medium" pitchFamily="34" charset="-120"/>
              </a:rPr>
              <a:t>Điều kiện sinh hoạt tốt</a:t>
            </a:r>
            <a:endParaRPr lang="en-US" sz="1150" dirty="0"/>
          </a:p>
        </p:txBody>
      </p:sp>
      <p:sp>
        <p:nvSpPr>
          <p:cNvPr id="16" name="Text 8"/>
          <p:cNvSpPr/>
          <p:nvPr/>
        </p:nvSpPr>
        <p:spPr>
          <a:xfrm>
            <a:off x="768548" y="8259485"/>
            <a:ext cx="6402467" cy="189071"/>
          </a:xfrm>
          <a:prstGeom prst="rect">
            <a:avLst/>
          </a:prstGeom>
          <a:noFill/>
        </p:spPr>
        <p:txBody>
          <a:bodyPr wrap="none" lIns="0" tIns="0" rIns="0" bIns="0" rtlCol="0" anchor="t"/>
          <a:lstStyle/>
          <a:p>
            <a:pPr marL="0" indent="0" algn="l">
              <a:lnSpc>
                <a:spcPts val="1450"/>
              </a:lnSpc>
              <a:buNone/>
            </a:pPr>
            <a:r>
              <a:rPr lang="en-US" sz="900" dirty="0">
                <a:solidFill>
                  <a:srgbClr val="EBECEF"/>
                </a:solidFill>
                <a:latin typeface="Epilogue" pitchFamily="34" charset="0"/>
                <a:ea typeface="Epilogue" pitchFamily="34" charset="-122"/>
                <a:cs typeface="Epilogue" pitchFamily="34" charset="-120"/>
              </a:rPr>
              <a:t>Cung cấp môi trường sống, học tập và giải trí lý tưởng.</a:t>
            </a:r>
            <a:endParaRPr lang="en-US" sz="900" dirty="0"/>
          </a:p>
        </p:txBody>
      </p:sp>
      <p:pic>
        <p:nvPicPr>
          <p:cNvPr id="17" name="Image 6" descr="preencoded.png"/>
          <p:cNvPicPr>
            <a:picLocks noChangeAspect="1"/>
          </p:cNvPicPr>
          <p:nvPr/>
        </p:nvPicPr>
        <p:blipFill>
          <a:blip r:embed="rId6"/>
          <a:stretch>
            <a:fillRect/>
          </a:stretch>
        </p:blipFill>
        <p:spPr>
          <a:xfrm>
            <a:off x="1089541" y="1652230"/>
            <a:ext cx="5405676" cy="5405676"/>
          </a:xfrm>
          <a:prstGeom prst="rect">
            <a:avLst/>
          </a:prstGeom>
        </p:spPr>
      </p:pic>
      <p:pic>
        <p:nvPicPr>
          <p:cNvPr id="18" name="Image 7" descr="preencoded.png"/>
          <p:cNvPicPr>
            <a:picLocks noChangeAspect="1"/>
          </p:cNvPicPr>
          <p:nvPr/>
        </p:nvPicPr>
        <p:blipFill>
          <a:blip r:embed="rId2">
            <a:extLst>
              <a:ext uri="{96DAC541-7B7A-43D3-8B79-37D633B846F1}">
                <asvg:svgBlip xmlns:asvg="http://schemas.microsoft.com/office/drawing/2016/SVG/main" r:embed="rId7"/>
              </a:ext>
            </a:extLst>
          </a:blip>
          <a:stretch>
            <a:fillRect/>
          </a:stretch>
        </p:blipFill>
        <p:spPr>
          <a:xfrm>
            <a:off x="4649807" y="5904964"/>
            <a:ext cx="176927" cy="176927"/>
          </a:xfrm>
          <a:prstGeom prst="rect">
            <a:avLst/>
          </a:prstGeom>
        </p:spPr>
      </p:pic>
      <p:sp>
        <p:nvSpPr>
          <p:cNvPr id="19" name="Shape 9"/>
          <p:cNvSpPr/>
          <p:nvPr/>
        </p:nvSpPr>
        <p:spPr>
          <a:xfrm>
            <a:off x="413861" y="8625959"/>
            <a:ext cx="236458" cy="236458"/>
          </a:xfrm>
          <a:prstGeom prst="roundRect">
            <a:avLst>
              <a:gd name="adj" fmla="val 21009"/>
            </a:avLst>
          </a:prstGeom>
          <a:solidFill>
            <a:srgbClr val="283157"/>
          </a:solidFill>
          <a:ln w="7620">
            <a:solidFill>
              <a:srgbClr val="414A70"/>
            </a:solidFill>
            <a:prstDash val="solid"/>
          </a:ln>
        </p:spPr>
      </p:sp>
      <p:pic>
        <p:nvPicPr>
          <p:cNvPr id="20" name="Image 8" descr="preencoded.png"/>
          <p:cNvPicPr>
            <a:picLocks noChangeAspect="1"/>
          </p:cNvPicPr>
          <p:nvPr/>
        </p:nvPicPr>
        <p:blipFill>
          <a:blip r:embed="rId2">
            <a:extLst>
              <a:ext uri="{96DAC541-7B7A-43D3-8B79-37D633B846F1}">
                <asvg:svgBlip xmlns:asvg="http://schemas.microsoft.com/office/drawing/2016/SVG/main" r:embed="rId7"/>
              </a:ext>
            </a:extLst>
          </a:blip>
          <a:stretch>
            <a:fillRect/>
          </a:stretch>
        </p:blipFill>
        <p:spPr>
          <a:xfrm>
            <a:off x="458212" y="8670250"/>
            <a:ext cx="147757" cy="147757"/>
          </a:xfrm>
          <a:prstGeom prst="rect">
            <a:avLst/>
          </a:prstGeom>
        </p:spPr>
      </p:pic>
      <p:sp>
        <p:nvSpPr>
          <p:cNvPr id="21" name="Text 10"/>
          <p:cNvSpPr/>
          <p:nvPr/>
        </p:nvSpPr>
        <p:spPr>
          <a:xfrm>
            <a:off x="768548" y="8651796"/>
            <a:ext cx="1680805" cy="184785"/>
          </a:xfrm>
          <a:prstGeom prst="rect">
            <a:avLst/>
          </a:prstGeom>
          <a:noFill/>
        </p:spPr>
        <p:txBody>
          <a:bodyPr wrap="none" lIns="0" tIns="0" rIns="0" bIns="0" rtlCol="0" anchor="t"/>
          <a:lstStyle/>
          <a:p>
            <a:pPr marL="0" indent="0" algn="l">
              <a:lnSpc>
                <a:spcPts val="1450"/>
              </a:lnSpc>
              <a:buNone/>
            </a:pPr>
            <a:r>
              <a:rPr lang="en-US" sz="1150" dirty="0">
                <a:solidFill>
                  <a:srgbClr val="EBECEF"/>
                </a:solidFill>
                <a:latin typeface="Fraunces Medium" pitchFamily="34" charset="0"/>
                <a:ea typeface="Fraunces Medium" pitchFamily="34" charset="-122"/>
                <a:cs typeface="Fraunces Medium" pitchFamily="34" charset="-120"/>
              </a:rPr>
              <a:t>Phát triển đô thị đại học</a:t>
            </a:r>
            <a:endParaRPr lang="en-US" sz="1150" dirty="0"/>
          </a:p>
        </p:txBody>
      </p:sp>
      <p:sp>
        <p:nvSpPr>
          <p:cNvPr id="22" name="Text 11"/>
          <p:cNvSpPr/>
          <p:nvPr/>
        </p:nvSpPr>
        <p:spPr>
          <a:xfrm>
            <a:off x="768548" y="8954810"/>
            <a:ext cx="6402467" cy="189071"/>
          </a:xfrm>
          <a:prstGeom prst="rect">
            <a:avLst/>
          </a:prstGeom>
          <a:noFill/>
        </p:spPr>
        <p:txBody>
          <a:bodyPr wrap="none" lIns="0" tIns="0" rIns="0" bIns="0" rtlCol="0" anchor="t"/>
          <a:lstStyle/>
          <a:p>
            <a:pPr marL="0" indent="0" algn="l">
              <a:lnSpc>
                <a:spcPts val="1450"/>
              </a:lnSpc>
              <a:buNone/>
            </a:pPr>
            <a:r>
              <a:rPr lang="en-US" sz="900" dirty="0">
                <a:solidFill>
                  <a:srgbClr val="EBECEF"/>
                </a:solidFill>
                <a:latin typeface="Epilogue" pitchFamily="34" charset="0"/>
                <a:ea typeface="Epilogue" pitchFamily="34" charset="-122"/>
                <a:cs typeface="Epilogue" pitchFamily="34" charset="-120"/>
              </a:rPr>
              <a:t>Tối ưu hóa quản lý và góp phần vào sự phát triển bền vững của đô thị đại học.</a:t>
            </a:r>
            <a:endParaRPr lang="en-US" sz="900" dirty="0"/>
          </a:p>
        </p:txBody>
      </p:sp>
      <p:sp>
        <p:nvSpPr>
          <p:cNvPr id="23" name="Text 12"/>
          <p:cNvSpPr/>
          <p:nvPr/>
        </p:nvSpPr>
        <p:spPr>
          <a:xfrm>
            <a:off x="7467005" y="1297543"/>
            <a:ext cx="1774150" cy="221694"/>
          </a:xfrm>
          <a:prstGeom prst="rect">
            <a:avLst/>
          </a:prstGeom>
          <a:noFill/>
        </p:spPr>
        <p:txBody>
          <a:bodyPr wrap="none" lIns="0" tIns="0" rIns="0" bIns="0" rtlCol="0" anchor="t"/>
          <a:lstStyle/>
          <a:p>
            <a:pPr marL="0" indent="0" algn="l">
              <a:lnSpc>
                <a:spcPts val="1700"/>
              </a:lnSpc>
              <a:buNone/>
            </a:pPr>
            <a:r>
              <a:rPr lang="en-US" sz="1350" dirty="0">
                <a:solidFill>
                  <a:srgbClr val="FFFFFF"/>
                </a:solidFill>
                <a:latin typeface="Fraunces Medium" pitchFamily="34" charset="0"/>
                <a:ea typeface="Fraunces Medium" pitchFamily="34" charset="-122"/>
                <a:cs typeface="Fraunces Medium" pitchFamily="34" charset="-120"/>
              </a:rPr>
              <a:t>Phạm vi dự án</a:t>
            </a:r>
            <a:endParaRPr lang="en-US" sz="1350" dirty="0"/>
          </a:p>
        </p:txBody>
      </p:sp>
      <p:sp>
        <p:nvSpPr>
          <p:cNvPr id="24" name="Shape 13"/>
          <p:cNvSpPr/>
          <p:nvPr/>
        </p:nvSpPr>
        <p:spPr>
          <a:xfrm>
            <a:off x="7467005" y="1652230"/>
            <a:ext cx="473035" cy="728543"/>
          </a:xfrm>
          <a:prstGeom prst="roundRect">
            <a:avLst>
              <a:gd name="adj" fmla="val 360063"/>
            </a:avLst>
          </a:prstGeom>
          <a:solidFill>
            <a:srgbClr val="283157"/>
          </a:solidFill>
          <a:ln w="7620">
            <a:solidFill>
              <a:srgbClr val="414A70"/>
            </a:solidFill>
            <a:prstDash val="solid"/>
          </a:ln>
        </p:spPr>
      </p:sp>
      <p:sp>
        <p:nvSpPr>
          <p:cNvPr id="25" name="Text 14"/>
          <p:cNvSpPr/>
          <p:nvPr/>
        </p:nvSpPr>
        <p:spPr>
          <a:xfrm>
            <a:off x="7614761" y="1905595"/>
            <a:ext cx="177403" cy="221694"/>
          </a:xfrm>
          <a:prstGeom prst="rect">
            <a:avLst/>
          </a:prstGeom>
          <a:noFill/>
        </p:spPr>
        <p:txBody>
          <a:bodyPr wrap="none" lIns="0" tIns="0" rIns="0" bIns="0" rtlCol="0" anchor="t"/>
          <a:lstStyle/>
          <a:p>
            <a:pPr marL="0" indent="0" algn="l">
              <a:lnSpc>
                <a:spcPts val="1350"/>
              </a:lnSpc>
              <a:buNone/>
            </a:pPr>
            <a:r>
              <a:rPr lang="en-US" sz="1350" dirty="0">
                <a:solidFill>
                  <a:srgbClr val="EBECEF"/>
                </a:solidFill>
                <a:latin typeface="Fraunces Medium" pitchFamily="34" charset="0"/>
                <a:ea typeface="Fraunces Medium" pitchFamily="34" charset="-122"/>
                <a:cs typeface="Fraunces Medium" pitchFamily="34" charset="-120"/>
              </a:rPr>
              <a:t>1</a:t>
            </a:r>
            <a:endParaRPr lang="en-US" sz="1350" dirty="0"/>
          </a:p>
        </p:txBody>
      </p:sp>
      <p:sp>
        <p:nvSpPr>
          <p:cNvPr id="26" name="Text 15"/>
          <p:cNvSpPr/>
          <p:nvPr/>
        </p:nvSpPr>
        <p:spPr>
          <a:xfrm>
            <a:off x="8058269" y="1770459"/>
            <a:ext cx="1478399" cy="184785"/>
          </a:xfrm>
          <a:prstGeom prst="rect">
            <a:avLst/>
          </a:prstGeom>
          <a:noFill/>
        </p:spPr>
        <p:txBody>
          <a:bodyPr wrap="none" lIns="0" tIns="0" rIns="0" bIns="0" rtlCol="0" anchor="t"/>
          <a:lstStyle/>
          <a:p>
            <a:pPr marL="0" indent="0" algn="l">
              <a:lnSpc>
                <a:spcPts val="1450"/>
              </a:lnSpc>
              <a:buNone/>
            </a:pPr>
            <a:r>
              <a:rPr lang="en-US" sz="1150" dirty="0">
                <a:solidFill>
                  <a:srgbClr val="EBECEF"/>
                </a:solidFill>
                <a:latin typeface="Fraunces Medium" pitchFamily="34" charset="0"/>
                <a:ea typeface="Fraunces Medium" pitchFamily="34" charset="-122"/>
                <a:cs typeface="Fraunces Medium" pitchFamily="34" charset="-120"/>
              </a:rPr>
              <a:t>Khu A</a:t>
            </a:r>
            <a:endParaRPr lang="en-US" sz="1150" dirty="0"/>
          </a:p>
        </p:txBody>
      </p:sp>
      <p:sp>
        <p:nvSpPr>
          <p:cNvPr id="27" name="Text 16"/>
          <p:cNvSpPr/>
          <p:nvPr/>
        </p:nvSpPr>
        <p:spPr>
          <a:xfrm>
            <a:off x="8058269" y="2073473"/>
            <a:ext cx="6165890" cy="189071"/>
          </a:xfrm>
          <a:prstGeom prst="rect">
            <a:avLst/>
          </a:prstGeom>
          <a:noFill/>
        </p:spPr>
        <p:txBody>
          <a:bodyPr wrap="none" lIns="0" tIns="0" rIns="0" bIns="0" rtlCol="0" anchor="t"/>
          <a:lstStyle/>
          <a:p>
            <a:pPr marL="0" indent="0" algn="l">
              <a:lnSpc>
                <a:spcPts val="1450"/>
              </a:lnSpc>
              <a:buNone/>
            </a:pPr>
            <a:r>
              <a:rPr lang="en-US" sz="900" dirty="0">
                <a:solidFill>
                  <a:srgbClr val="EBECEF"/>
                </a:solidFill>
                <a:latin typeface="Epilogue" pitchFamily="34" charset="0"/>
                <a:ea typeface="Epilogue" pitchFamily="34" charset="-122"/>
                <a:cs typeface="Epilogue" pitchFamily="34" charset="-120"/>
              </a:rPr>
              <a:t>Nâng cấp khu hiện hữu và mở rộng các hạng mục công trình.</a:t>
            </a:r>
            <a:endParaRPr lang="en-US" sz="900" dirty="0"/>
          </a:p>
        </p:txBody>
      </p:sp>
      <p:sp>
        <p:nvSpPr>
          <p:cNvPr id="28" name="Shape 17"/>
          <p:cNvSpPr/>
          <p:nvPr/>
        </p:nvSpPr>
        <p:spPr>
          <a:xfrm>
            <a:off x="7467005" y="2499003"/>
            <a:ext cx="473035" cy="728543"/>
          </a:xfrm>
          <a:prstGeom prst="roundRect">
            <a:avLst>
              <a:gd name="adj" fmla="val 360063"/>
            </a:avLst>
          </a:prstGeom>
          <a:solidFill>
            <a:srgbClr val="283157"/>
          </a:solidFill>
          <a:ln w="7620">
            <a:solidFill>
              <a:srgbClr val="414A70"/>
            </a:solidFill>
            <a:prstDash val="solid"/>
          </a:ln>
        </p:spPr>
      </p:sp>
      <p:sp>
        <p:nvSpPr>
          <p:cNvPr id="29" name="Text 18"/>
          <p:cNvSpPr/>
          <p:nvPr/>
        </p:nvSpPr>
        <p:spPr>
          <a:xfrm>
            <a:off x="7614761" y="2752368"/>
            <a:ext cx="177403" cy="221694"/>
          </a:xfrm>
          <a:prstGeom prst="rect">
            <a:avLst/>
          </a:prstGeom>
          <a:noFill/>
        </p:spPr>
        <p:txBody>
          <a:bodyPr wrap="none" lIns="0" tIns="0" rIns="0" bIns="0" rtlCol="0" anchor="t"/>
          <a:lstStyle/>
          <a:p>
            <a:pPr marL="0" indent="0" algn="l">
              <a:lnSpc>
                <a:spcPts val="1350"/>
              </a:lnSpc>
              <a:buNone/>
            </a:pPr>
            <a:r>
              <a:rPr lang="en-US" sz="1350" dirty="0">
                <a:solidFill>
                  <a:srgbClr val="EBECEF"/>
                </a:solidFill>
                <a:latin typeface="Fraunces Medium" pitchFamily="34" charset="0"/>
                <a:ea typeface="Fraunces Medium" pitchFamily="34" charset="-122"/>
                <a:cs typeface="Fraunces Medium" pitchFamily="34" charset="-120"/>
              </a:rPr>
              <a:t>2</a:t>
            </a:r>
            <a:endParaRPr lang="en-US" sz="1350" dirty="0"/>
          </a:p>
        </p:txBody>
      </p:sp>
      <p:sp>
        <p:nvSpPr>
          <p:cNvPr id="30" name="Text 19"/>
          <p:cNvSpPr/>
          <p:nvPr/>
        </p:nvSpPr>
        <p:spPr>
          <a:xfrm>
            <a:off x="8058269" y="2617232"/>
            <a:ext cx="1478399" cy="184785"/>
          </a:xfrm>
          <a:prstGeom prst="rect">
            <a:avLst/>
          </a:prstGeom>
          <a:noFill/>
        </p:spPr>
        <p:txBody>
          <a:bodyPr wrap="none" lIns="0" tIns="0" rIns="0" bIns="0" rtlCol="0" anchor="t"/>
          <a:lstStyle/>
          <a:p>
            <a:pPr marL="0" indent="0" algn="l">
              <a:lnSpc>
                <a:spcPts val="1450"/>
              </a:lnSpc>
              <a:buNone/>
            </a:pPr>
            <a:r>
              <a:rPr lang="en-US" sz="1150" dirty="0">
                <a:solidFill>
                  <a:srgbClr val="EBECEF"/>
                </a:solidFill>
                <a:latin typeface="Fraunces Medium" pitchFamily="34" charset="0"/>
                <a:ea typeface="Fraunces Medium" pitchFamily="34" charset="-122"/>
                <a:cs typeface="Fraunces Medium" pitchFamily="34" charset="-120"/>
              </a:rPr>
              <a:t>Khu B</a:t>
            </a:r>
            <a:endParaRPr lang="en-US" sz="1150" dirty="0"/>
          </a:p>
        </p:txBody>
      </p:sp>
      <p:sp>
        <p:nvSpPr>
          <p:cNvPr id="31" name="Text 20"/>
          <p:cNvSpPr/>
          <p:nvPr/>
        </p:nvSpPr>
        <p:spPr>
          <a:xfrm>
            <a:off x="8058269" y="2920246"/>
            <a:ext cx="6165890" cy="189071"/>
          </a:xfrm>
          <a:prstGeom prst="rect">
            <a:avLst/>
          </a:prstGeom>
          <a:noFill/>
        </p:spPr>
        <p:txBody>
          <a:bodyPr wrap="none" lIns="0" tIns="0" rIns="0" bIns="0" rtlCol="0" anchor="t"/>
          <a:lstStyle/>
          <a:p>
            <a:pPr marL="0" indent="0" algn="l">
              <a:lnSpc>
                <a:spcPts val="1450"/>
              </a:lnSpc>
              <a:buNone/>
            </a:pPr>
            <a:r>
              <a:rPr lang="en-US" sz="900" dirty="0">
                <a:solidFill>
                  <a:srgbClr val="EBECEF"/>
                </a:solidFill>
                <a:latin typeface="Epilogue" pitchFamily="34" charset="0"/>
                <a:ea typeface="Epilogue" pitchFamily="34" charset="-122"/>
                <a:cs typeface="Epilogue" pitchFamily="34" charset="-120"/>
              </a:rPr>
              <a:t>Tiến hành xây dựng mới hoàn toàn với thiết kế đồng bộ.</a:t>
            </a:r>
            <a:endParaRPr lang="en-US" sz="900" dirty="0"/>
          </a:p>
        </p:txBody>
      </p:sp>
      <p:sp>
        <p:nvSpPr>
          <p:cNvPr id="32" name="Shape 21"/>
          <p:cNvSpPr/>
          <p:nvPr/>
        </p:nvSpPr>
        <p:spPr>
          <a:xfrm>
            <a:off x="7467005" y="3345775"/>
            <a:ext cx="473035" cy="728543"/>
          </a:xfrm>
          <a:prstGeom prst="roundRect">
            <a:avLst>
              <a:gd name="adj" fmla="val 360063"/>
            </a:avLst>
          </a:prstGeom>
          <a:solidFill>
            <a:srgbClr val="283157"/>
          </a:solidFill>
          <a:ln w="7620">
            <a:solidFill>
              <a:srgbClr val="414A70"/>
            </a:solidFill>
            <a:prstDash val="solid"/>
          </a:ln>
        </p:spPr>
      </p:sp>
      <p:sp>
        <p:nvSpPr>
          <p:cNvPr id="33" name="Text 22"/>
          <p:cNvSpPr/>
          <p:nvPr/>
        </p:nvSpPr>
        <p:spPr>
          <a:xfrm>
            <a:off x="7614761" y="3599140"/>
            <a:ext cx="177403" cy="221694"/>
          </a:xfrm>
          <a:prstGeom prst="rect">
            <a:avLst/>
          </a:prstGeom>
          <a:noFill/>
        </p:spPr>
        <p:txBody>
          <a:bodyPr wrap="none" lIns="0" tIns="0" rIns="0" bIns="0" rtlCol="0" anchor="t"/>
          <a:lstStyle/>
          <a:p>
            <a:pPr marL="0" indent="0" algn="l">
              <a:lnSpc>
                <a:spcPts val="1350"/>
              </a:lnSpc>
              <a:buNone/>
            </a:pPr>
            <a:r>
              <a:rPr lang="en-US" sz="1350" dirty="0">
                <a:solidFill>
                  <a:srgbClr val="EBECEF"/>
                </a:solidFill>
                <a:latin typeface="Fraunces Medium" pitchFamily="34" charset="0"/>
                <a:ea typeface="Fraunces Medium" pitchFamily="34" charset="-122"/>
                <a:cs typeface="Fraunces Medium" pitchFamily="34" charset="-120"/>
              </a:rPr>
              <a:t>3</a:t>
            </a:r>
            <a:endParaRPr lang="en-US" sz="1350" dirty="0"/>
          </a:p>
        </p:txBody>
      </p:sp>
      <p:sp>
        <p:nvSpPr>
          <p:cNvPr id="34" name="Text 23"/>
          <p:cNvSpPr/>
          <p:nvPr/>
        </p:nvSpPr>
        <p:spPr>
          <a:xfrm>
            <a:off x="8058269" y="3464004"/>
            <a:ext cx="2075378" cy="184785"/>
          </a:xfrm>
          <a:prstGeom prst="rect">
            <a:avLst/>
          </a:prstGeom>
          <a:noFill/>
        </p:spPr>
        <p:txBody>
          <a:bodyPr wrap="none" lIns="0" tIns="0" rIns="0" bIns="0" rtlCol="0" anchor="t"/>
          <a:lstStyle/>
          <a:p>
            <a:pPr marL="0" indent="0" algn="l">
              <a:lnSpc>
                <a:spcPts val="1450"/>
              </a:lnSpc>
              <a:buNone/>
            </a:pPr>
            <a:r>
              <a:rPr lang="en-US" sz="1150" dirty="0">
                <a:solidFill>
                  <a:srgbClr val="EBECEF"/>
                </a:solidFill>
                <a:latin typeface="Fraunces Medium" pitchFamily="34" charset="0"/>
                <a:ea typeface="Fraunces Medium" pitchFamily="34" charset="-122"/>
                <a:cs typeface="Fraunces Medium" pitchFamily="34" charset="-120"/>
              </a:rPr>
              <a:t>Hạ tầng kỹ thuật &amp; cảnh quan</a:t>
            </a:r>
            <a:endParaRPr lang="en-US" sz="1150" dirty="0"/>
          </a:p>
        </p:txBody>
      </p:sp>
      <p:sp>
        <p:nvSpPr>
          <p:cNvPr id="35" name="Text 24"/>
          <p:cNvSpPr/>
          <p:nvPr/>
        </p:nvSpPr>
        <p:spPr>
          <a:xfrm>
            <a:off x="8058269" y="3767018"/>
            <a:ext cx="6165890" cy="189071"/>
          </a:xfrm>
          <a:prstGeom prst="rect">
            <a:avLst/>
          </a:prstGeom>
          <a:noFill/>
        </p:spPr>
        <p:txBody>
          <a:bodyPr wrap="none" lIns="0" tIns="0" rIns="0" bIns="0" rtlCol="0" anchor="t"/>
          <a:lstStyle/>
          <a:p>
            <a:pPr marL="0" indent="0" algn="l">
              <a:lnSpc>
                <a:spcPts val="1450"/>
              </a:lnSpc>
              <a:buNone/>
            </a:pPr>
            <a:r>
              <a:rPr lang="en-US" sz="900" dirty="0">
                <a:solidFill>
                  <a:srgbClr val="EBECEF"/>
                </a:solidFill>
                <a:latin typeface="Epilogue" pitchFamily="34" charset="0"/>
                <a:ea typeface="Epilogue" pitchFamily="34" charset="-122"/>
                <a:cs typeface="Epilogue" pitchFamily="34" charset="-120"/>
              </a:rPr>
              <a:t>Bao gồm hệ thống giao thông, cây xanh và các công trình phụ trợ.</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Dự án Xây dựng Làng Đại học Quốc gia TP.HCM</a:t>
            </a:r>
            <a:endParaRPr lang="en-US" sz="4450" dirty="0"/>
          </a:p>
        </p:txBody>
      </p:sp>
      <p:sp>
        <p:nvSpPr>
          <p:cNvPr id="4" name="Text 1"/>
          <p:cNvSpPr/>
          <p:nvPr/>
        </p:nvSpPr>
        <p:spPr>
          <a:xfrm>
            <a:off x="6280190" y="4630698"/>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Một cái nhìn tổng quan về quá trình lập kế hoạch và triển khai dự án quy mô lớn này.</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83594"/>
            <a:ext cx="6904911" cy="566976"/>
          </a:xfrm>
          <a:prstGeom prst="rect">
            <a:avLst/>
          </a:prstGeom>
          <a:noFill/>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Các Đối Tượng Liên Quan Chính</a:t>
            </a:r>
            <a:endParaRPr lang="en-US" sz="3550" dirty="0"/>
          </a:p>
        </p:txBody>
      </p:sp>
      <p:sp>
        <p:nvSpPr>
          <p:cNvPr id="3" name="Shape 1"/>
          <p:cNvSpPr/>
          <p:nvPr/>
        </p:nvSpPr>
        <p:spPr>
          <a:xfrm>
            <a:off x="793790" y="3104198"/>
            <a:ext cx="510302" cy="510302"/>
          </a:xfrm>
          <a:prstGeom prst="roundRect">
            <a:avLst>
              <a:gd name="adj" fmla="val 18669"/>
            </a:avLst>
          </a:prstGeom>
          <a:solidFill>
            <a:srgbClr val="283157"/>
          </a:solidFill>
          <a:ln w="7620">
            <a:solidFill>
              <a:srgbClr val="414A70"/>
            </a:solidFill>
            <a:prstDash val="solid"/>
          </a:ln>
        </p:spPr>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8860" y="3189208"/>
            <a:ext cx="340162" cy="340162"/>
          </a:xfrm>
          <a:prstGeom prst="rect">
            <a:avLst/>
          </a:prstGeom>
        </p:spPr>
      </p:pic>
      <p:sp>
        <p:nvSpPr>
          <p:cNvPr id="5" name="Text 2"/>
          <p:cNvSpPr/>
          <p:nvPr/>
        </p:nvSpPr>
        <p:spPr>
          <a:xfrm>
            <a:off x="1530906" y="318206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Ban Quản lý ĐHQG</a:t>
            </a:r>
            <a:endParaRPr lang="en-US" sz="2200" dirty="0"/>
          </a:p>
        </p:txBody>
      </p:sp>
      <p:sp>
        <p:nvSpPr>
          <p:cNvPr id="6" name="Text 3"/>
          <p:cNvSpPr/>
          <p:nvPr/>
        </p:nvSpPr>
        <p:spPr>
          <a:xfrm>
            <a:off x="1530906" y="3672483"/>
            <a:ext cx="5642491" cy="362903"/>
          </a:xfrm>
          <a:prstGeom prst="rect">
            <a:avLst/>
          </a:prstGeom>
          <a:noFill/>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Đơn vị chủ trì, điều phối toàn bộ dự án.</a:t>
            </a:r>
            <a:endParaRPr lang="en-US" sz="1750" dirty="0"/>
          </a:p>
        </p:txBody>
      </p:sp>
      <p:sp>
        <p:nvSpPr>
          <p:cNvPr id="7" name="Shape 4"/>
          <p:cNvSpPr/>
          <p:nvPr/>
        </p:nvSpPr>
        <p:spPr>
          <a:xfrm>
            <a:off x="7456884" y="3104198"/>
            <a:ext cx="510302" cy="510302"/>
          </a:xfrm>
          <a:prstGeom prst="roundRect">
            <a:avLst>
              <a:gd name="adj" fmla="val 18669"/>
            </a:avLst>
          </a:prstGeom>
          <a:solidFill>
            <a:srgbClr val="283157"/>
          </a:solidFill>
          <a:ln w="7620">
            <a:solidFill>
              <a:srgbClr val="414A70"/>
            </a:solidFill>
            <a:prstDash val="solid"/>
          </a:ln>
        </p:spPr>
      </p:sp>
      <p:pic>
        <p:nvPicPr>
          <p:cNvPr id="8"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7541955" y="3189208"/>
            <a:ext cx="340162" cy="340162"/>
          </a:xfrm>
          <a:prstGeom prst="rect">
            <a:avLst/>
          </a:prstGeom>
        </p:spPr>
      </p:pic>
      <p:sp>
        <p:nvSpPr>
          <p:cNvPr id="9" name="Text 5"/>
          <p:cNvSpPr/>
          <p:nvPr/>
        </p:nvSpPr>
        <p:spPr>
          <a:xfrm>
            <a:off x="8194000" y="318206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Chủ trì Thiết kế</a:t>
            </a:r>
            <a:endParaRPr lang="en-US" sz="2200" dirty="0"/>
          </a:p>
        </p:txBody>
      </p:sp>
      <p:sp>
        <p:nvSpPr>
          <p:cNvPr id="10" name="Text 6"/>
          <p:cNvSpPr/>
          <p:nvPr/>
        </p:nvSpPr>
        <p:spPr>
          <a:xfrm>
            <a:off x="8194000" y="3672483"/>
            <a:ext cx="5642610"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Những người kiến tạo nên không gian và kiến trúc của làng đại học.</a:t>
            </a:r>
            <a:endParaRPr lang="en-US" sz="1750" dirty="0"/>
          </a:p>
        </p:txBody>
      </p:sp>
      <p:sp>
        <p:nvSpPr>
          <p:cNvPr id="11" name="Shape 7"/>
          <p:cNvSpPr/>
          <p:nvPr/>
        </p:nvSpPr>
        <p:spPr>
          <a:xfrm>
            <a:off x="793790" y="4851916"/>
            <a:ext cx="510302" cy="510302"/>
          </a:xfrm>
          <a:prstGeom prst="roundRect">
            <a:avLst>
              <a:gd name="adj" fmla="val 18669"/>
            </a:avLst>
          </a:prstGeom>
          <a:solidFill>
            <a:srgbClr val="283157"/>
          </a:solidFill>
          <a:ln w="7620">
            <a:solidFill>
              <a:srgbClr val="414A70"/>
            </a:solidFill>
            <a:prstDash val="solid"/>
          </a:ln>
        </p:spPr>
      </p:sp>
      <p:pic>
        <p:nvPicPr>
          <p:cNvPr id="12"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878860" y="4936927"/>
            <a:ext cx="340162" cy="340162"/>
          </a:xfrm>
          <a:prstGeom prst="rect">
            <a:avLst/>
          </a:prstGeom>
        </p:spPr>
      </p:pic>
      <p:sp>
        <p:nvSpPr>
          <p:cNvPr id="13" name="Text 8"/>
          <p:cNvSpPr/>
          <p:nvPr/>
        </p:nvSpPr>
        <p:spPr>
          <a:xfrm>
            <a:off x="1530906" y="4929783"/>
            <a:ext cx="4769882"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Đơn vị Tư vấn – Thi công – Giám sát</a:t>
            </a:r>
            <a:endParaRPr lang="en-US" sz="2200" dirty="0"/>
          </a:p>
        </p:txBody>
      </p:sp>
      <p:sp>
        <p:nvSpPr>
          <p:cNvPr id="14" name="Text 9"/>
          <p:cNvSpPr/>
          <p:nvPr/>
        </p:nvSpPr>
        <p:spPr>
          <a:xfrm>
            <a:off x="1530906" y="5420201"/>
            <a:ext cx="5642491"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Các đối tác đảm bảo chất lượng và tiến độ xây dựng.</a:t>
            </a:r>
            <a:endParaRPr lang="en-US" sz="1750" dirty="0"/>
          </a:p>
        </p:txBody>
      </p:sp>
      <p:sp>
        <p:nvSpPr>
          <p:cNvPr id="15" name="Shape 10"/>
          <p:cNvSpPr/>
          <p:nvPr/>
        </p:nvSpPr>
        <p:spPr>
          <a:xfrm>
            <a:off x="7456884" y="4851916"/>
            <a:ext cx="510302" cy="510302"/>
          </a:xfrm>
          <a:prstGeom prst="roundRect">
            <a:avLst>
              <a:gd name="adj" fmla="val 18669"/>
            </a:avLst>
          </a:prstGeom>
          <a:solidFill>
            <a:srgbClr val="283157"/>
          </a:solidFill>
          <a:ln w="7620">
            <a:solidFill>
              <a:srgbClr val="414A70"/>
            </a:solidFill>
            <a:prstDash val="solid"/>
          </a:ln>
        </p:spPr>
      </p:sp>
      <p:pic>
        <p:nvPicPr>
          <p:cNvPr id="16" name="Image 3" descr="preencoded.png"/>
          <p:cNvPicPr>
            <a:picLocks noChangeAspect="1"/>
          </p:cNvPicPr>
          <p:nvPr/>
        </p:nvPicPr>
        <p:blipFill>
          <a:blip r:embed="rId1">
            <a:extLst>
              <a:ext uri="{96DAC541-7B7A-43D3-8B79-37D633B846F1}">
                <asvg:svgBlip xmlns:asvg="http://schemas.microsoft.com/office/drawing/2016/SVG/main" r:embed="rId5"/>
              </a:ext>
            </a:extLst>
          </a:blip>
          <a:stretch>
            <a:fillRect/>
          </a:stretch>
        </p:blipFill>
        <p:spPr>
          <a:xfrm>
            <a:off x="7541955" y="4936927"/>
            <a:ext cx="340162" cy="340162"/>
          </a:xfrm>
          <a:prstGeom prst="rect">
            <a:avLst/>
          </a:prstGeom>
        </p:spPr>
      </p:pic>
      <p:sp>
        <p:nvSpPr>
          <p:cNvPr id="17" name="Text 11"/>
          <p:cNvSpPr/>
          <p:nvPr/>
        </p:nvSpPr>
        <p:spPr>
          <a:xfrm>
            <a:off x="8194000" y="4929783"/>
            <a:ext cx="3342203"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Chính quyền Địa phương</a:t>
            </a:r>
            <a:endParaRPr lang="en-US" sz="2200" dirty="0"/>
          </a:p>
        </p:txBody>
      </p:sp>
      <p:sp>
        <p:nvSpPr>
          <p:cNvPr id="18" name="Text 12"/>
          <p:cNvSpPr/>
          <p:nvPr/>
        </p:nvSpPr>
        <p:spPr>
          <a:xfrm>
            <a:off x="8194000" y="5420201"/>
            <a:ext cx="5642610" cy="362903"/>
          </a:xfrm>
          <a:prstGeom prst="rect">
            <a:avLst/>
          </a:prstGeom>
          <a:noFill/>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Hỗ trợ pháp lý, hành chính và quy hoạch khu vực.</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073" y="608409"/>
            <a:ext cx="7597854" cy="1104424"/>
          </a:xfrm>
          <a:prstGeom prst="rect">
            <a:avLst/>
          </a:prstGeom>
          <a:noFill/>
        </p:spPr>
        <p:txBody>
          <a:bodyPr wrap="square" lIns="0" tIns="0" rIns="0" bIns="0" rtlCol="0" anchor="t"/>
          <a:lstStyle/>
          <a:p>
            <a:pPr marL="0" indent="0" algn="l">
              <a:lnSpc>
                <a:spcPts val="4300"/>
              </a:lnSpc>
              <a:buNone/>
            </a:pPr>
            <a:r>
              <a:rPr lang="en-US" sz="3450" dirty="0">
                <a:solidFill>
                  <a:srgbClr val="FFFFFF"/>
                </a:solidFill>
                <a:latin typeface="Fraunces Medium" pitchFamily="34" charset="0"/>
                <a:ea typeface="Fraunces Medium" pitchFamily="34" charset="-122"/>
                <a:cs typeface="Fraunces Medium" pitchFamily="34" charset="-120"/>
              </a:rPr>
              <a:t>Các Mốc Thời Gian Quan Trọng Của Dự Án</a:t>
            </a:r>
            <a:endParaRPr lang="en-US" sz="3450" dirty="0"/>
          </a:p>
        </p:txBody>
      </p:sp>
      <p:sp>
        <p:nvSpPr>
          <p:cNvPr id="4" name="Shape 1"/>
          <p:cNvSpPr/>
          <p:nvPr/>
        </p:nvSpPr>
        <p:spPr>
          <a:xfrm>
            <a:off x="4556760" y="2044065"/>
            <a:ext cx="30480" cy="5577007"/>
          </a:xfrm>
          <a:prstGeom prst="roundRect">
            <a:avLst>
              <a:gd name="adj" fmla="val 304386"/>
            </a:avLst>
          </a:prstGeom>
          <a:solidFill>
            <a:srgbClr val="414A70"/>
          </a:solidFill>
        </p:spPr>
      </p:sp>
      <p:sp>
        <p:nvSpPr>
          <p:cNvPr id="5" name="Shape 2"/>
          <p:cNvSpPr/>
          <p:nvPr/>
        </p:nvSpPr>
        <p:spPr>
          <a:xfrm>
            <a:off x="3691414" y="2277308"/>
            <a:ext cx="662583" cy="30480"/>
          </a:xfrm>
          <a:prstGeom prst="roundRect">
            <a:avLst>
              <a:gd name="adj" fmla="val 304386"/>
            </a:avLst>
          </a:prstGeom>
          <a:solidFill>
            <a:srgbClr val="414A70"/>
          </a:solidFill>
        </p:spPr>
      </p:sp>
      <p:sp>
        <p:nvSpPr>
          <p:cNvPr id="6" name="Shape 3"/>
          <p:cNvSpPr/>
          <p:nvPr/>
        </p:nvSpPr>
        <p:spPr>
          <a:xfrm>
            <a:off x="4323517" y="2044065"/>
            <a:ext cx="496967" cy="496967"/>
          </a:xfrm>
          <a:prstGeom prst="roundRect">
            <a:avLst>
              <a:gd name="adj" fmla="val 18669"/>
            </a:avLst>
          </a:prstGeom>
          <a:solidFill>
            <a:srgbClr val="283157"/>
          </a:solidFill>
          <a:ln w="7620">
            <a:solidFill>
              <a:srgbClr val="414A70"/>
            </a:solidFill>
            <a:prstDash val="solid"/>
          </a:ln>
        </p:spPr>
      </p:sp>
      <p:sp>
        <p:nvSpPr>
          <p:cNvPr id="7" name="Text 4"/>
          <p:cNvSpPr/>
          <p:nvPr/>
        </p:nvSpPr>
        <p:spPr>
          <a:xfrm>
            <a:off x="4406384" y="2085499"/>
            <a:ext cx="331232" cy="414099"/>
          </a:xfrm>
          <a:prstGeom prst="rect">
            <a:avLst/>
          </a:prstGeom>
          <a:noFill/>
        </p:spPr>
        <p:txBody>
          <a:bodyPr wrap="none" lIns="0" tIns="0" rIns="0" bIns="0" rtlCol="0" anchor="t"/>
          <a:lstStyle/>
          <a:p>
            <a:pPr marL="0" indent="0" algn="ctr">
              <a:lnSpc>
                <a:spcPts val="2600"/>
              </a:lnSpc>
              <a:buNone/>
            </a:pPr>
            <a:r>
              <a:rPr lang="en-US" sz="2600" dirty="0">
                <a:solidFill>
                  <a:srgbClr val="EBECEF"/>
                </a:solidFill>
                <a:latin typeface="Fraunces Medium" pitchFamily="34" charset="0"/>
                <a:ea typeface="Fraunces Medium" pitchFamily="34" charset="-122"/>
                <a:cs typeface="Fraunces Medium" pitchFamily="34" charset="-120"/>
              </a:rPr>
              <a:t>1</a:t>
            </a:r>
            <a:endParaRPr lang="en-US" sz="2600" dirty="0"/>
          </a:p>
        </p:txBody>
      </p:sp>
      <p:sp>
        <p:nvSpPr>
          <p:cNvPr id="8" name="Text 5"/>
          <p:cNvSpPr/>
          <p:nvPr/>
        </p:nvSpPr>
        <p:spPr>
          <a:xfrm>
            <a:off x="773073" y="2119908"/>
            <a:ext cx="2694503" cy="345043"/>
          </a:xfrm>
          <a:prstGeom prst="rect">
            <a:avLst/>
          </a:prstGeom>
          <a:noFill/>
        </p:spPr>
        <p:txBody>
          <a:bodyPr wrap="none" lIns="0" tIns="0" rIns="0" bIns="0" rtlCol="0" anchor="t"/>
          <a:lstStyle/>
          <a:p>
            <a:pPr marL="0" indent="0" algn="r">
              <a:lnSpc>
                <a:spcPts val="2700"/>
              </a:lnSpc>
              <a:buNone/>
            </a:pPr>
            <a:r>
              <a:rPr lang="en-US" sz="2150" dirty="0">
                <a:solidFill>
                  <a:srgbClr val="EBECEF"/>
                </a:solidFill>
                <a:latin typeface="Fraunces Medium" pitchFamily="34" charset="0"/>
                <a:ea typeface="Fraunces Medium" pitchFamily="34" charset="-122"/>
                <a:cs typeface="Fraunces Medium" pitchFamily="34" charset="-120"/>
              </a:rPr>
              <a:t>05/2010</a:t>
            </a:r>
            <a:endParaRPr lang="en-US" sz="2150" dirty="0"/>
          </a:p>
        </p:txBody>
      </p:sp>
      <p:sp>
        <p:nvSpPr>
          <p:cNvPr id="9" name="Text 6"/>
          <p:cNvSpPr/>
          <p:nvPr/>
        </p:nvSpPr>
        <p:spPr>
          <a:xfrm>
            <a:off x="773073" y="2597468"/>
            <a:ext cx="2694503" cy="1060133"/>
          </a:xfrm>
          <a:prstGeom prst="rect">
            <a:avLst/>
          </a:prstGeom>
          <a:noFill/>
        </p:spPr>
        <p:txBody>
          <a:bodyPr wrap="square" lIns="0" tIns="0" rIns="0" bIns="0" rtlCol="0" anchor="t"/>
          <a:lstStyle/>
          <a:p>
            <a:pPr marL="0" indent="0" algn="r">
              <a:lnSpc>
                <a:spcPts val="2750"/>
              </a:lnSpc>
              <a:buNone/>
            </a:pPr>
            <a:r>
              <a:rPr lang="en-US" sz="1700" dirty="0">
                <a:solidFill>
                  <a:srgbClr val="EBECEF"/>
                </a:solidFill>
                <a:latin typeface="Epilogue" pitchFamily="34" charset="0"/>
                <a:ea typeface="Epilogue" pitchFamily="34" charset="-122"/>
                <a:cs typeface="Epilogue" pitchFamily="34" charset="-120"/>
              </a:rPr>
              <a:t>Khởi công dự án, đánh dấu sự bắt đầu của công trình.</a:t>
            </a:r>
            <a:endParaRPr lang="en-US" sz="1700" dirty="0"/>
          </a:p>
        </p:txBody>
      </p:sp>
      <p:sp>
        <p:nvSpPr>
          <p:cNvPr id="10" name="Shape 7"/>
          <p:cNvSpPr/>
          <p:nvPr/>
        </p:nvSpPr>
        <p:spPr>
          <a:xfrm>
            <a:off x="4790003" y="3602593"/>
            <a:ext cx="662583" cy="30480"/>
          </a:xfrm>
          <a:prstGeom prst="roundRect">
            <a:avLst>
              <a:gd name="adj" fmla="val 304386"/>
            </a:avLst>
          </a:prstGeom>
          <a:solidFill>
            <a:srgbClr val="414A70"/>
          </a:solidFill>
        </p:spPr>
      </p:sp>
      <p:sp>
        <p:nvSpPr>
          <p:cNvPr id="11" name="Shape 8"/>
          <p:cNvSpPr/>
          <p:nvPr/>
        </p:nvSpPr>
        <p:spPr>
          <a:xfrm>
            <a:off x="4323517" y="3369350"/>
            <a:ext cx="496967" cy="496967"/>
          </a:xfrm>
          <a:prstGeom prst="roundRect">
            <a:avLst>
              <a:gd name="adj" fmla="val 18669"/>
            </a:avLst>
          </a:prstGeom>
          <a:solidFill>
            <a:srgbClr val="283157"/>
          </a:solidFill>
          <a:ln w="7620">
            <a:solidFill>
              <a:srgbClr val="414A70"/>
            </a:solidFill>
            <a:prstDash val="solid"/>
          </a:ln>
        </p:spPr>
      </p:sp>
      <p:sp>
        <p:nvSpPr>
          <p:cNvPr id="12" name="Text 9"/>
          <p:cNvSpPr/>
          <p:nvPr/>
        </p:nvSpPr>
        <p:spPr>
          <a:xfrm>
            <a:off x="4406384" y="3410783"/>
            <a:ext cx="331232" cy="414099"/>
          </a:xfrm>
          <a:prstGeom prst="rect">
            <a:avLst/>
          </a:prstGeom>
          <a:noFill/>
        </p:spPr>
        <p:txBody>
          <a:bodyPr wrap="none" lIns="0" tIns="0" rIns="0" bIns="0" rtlCol="0" anchor="t"/>
          <a:lstStyle/>
          <a:p>
            <a:pPr marL="0" indent="0" algn="ctr">
              <a:lnSpc>
                <a:spcPts val="2600"/>
              </a:lnSpc>
              <a:buNone/>
            </a:pPr>
            <a:r>
              <a:rPr lang="en-US" sz="2600" dirty="0">
                <a:solidFill>
                  <a:srgbClr val="EBECEF"/>
                </a:solidFill>
                <a:latin typeface="Fraunces Medium" pitchFamily="34" charset="0"/>
                <a:ea typeface="Fraunces Medium" pitchFamily="34" charset="-122"/>
                <a:cs typeface="Fraunces Medium" pitchFamily="34" charset="-120"/>
              </a:rPr>
              <a:t>2</a:t>
            </a:r>
            <a:endParaRPr lang="en-US" sz="2600" dirty="0"/>
          </a:p>
        </p:txBody>
      </p:sp>
      <p:sp>
        <p:nvSpPr>
          <p:cNvPr id="13" name="Text 10"/>
          <p:cNvSpPr/>
          <p:nvPr/>
        </p:nvSpPr>
        <p:spPr>
          <a:xfrm>
            <a:off x="5676424" y="3445193"/>
            <a:ext cx="2694503" cy="345043"/>
          </a:xfrm>
          <a:prstGeom prst="rect">
            <a:avLst/>
          </a:prstGeom>
          <a:noFill/>
        </p:spPr>
        <p:txBody>
          <a:bodyPr wrap="none" lIns="0" tIns="0" rIns="0" bIns="0" rtlCol="0" anchor="t"/>
          <a:lstStyle/>
          <a:p>
            <a:pPr marL="0" indent="0" algn="l">
              <a:lnSpc>
                <a:spcPts val="2700"/>
              </a:lnSpc>
              <a:buNone/>
            </a:pPr>
            <a:r>
              <a:rPr lang="en-US" sz="2150" dirty="0">
                <a:solidFill>
                  <a:srgbClr val="EBECEF"/>
                </a:solidFill>
                <a:latin typeface="Fraunces Medium" pitchFamily="34" charset="0"/>
                <a:ea typeface="Fraunces Medium" pitchFamily="34" charset="-122"/>
                <a:cs typeface="Fraunces Medium" pitchFamily="34" charset="-120"/>
              </a:rPr>
              <a:t>08/2010 – 06/2011</a:t>
            </a:r>
            <a:endParaRPr lang="en-US" sz="2150" dirty="0"/>
          </a:p>
        </p:txBody>
      </p:sp>
      <p:sp>
        <p:nvSpPr>
          <p:cNvPr id="14" name="Text 11"/>
          <p:cNvSpPr/>
          <p:nvPr/>
        </p:nvSpPr>
        <p:spPr>
          <a:xfrm>
            <a:off x="5676424" y="3922752"/>
            <a:ext cx="2694503" cy="1413510"/>
          </a:xfrm>
          <a:prstGeom prst="rect">
            <a:avLst/>
          </a:prstGeom>
          <a:noFill/>
        </p:spPr>
        <p:txBody>
          <a:bodyPr wrap="square" lIns="0" tIns="0" rIns="0" bIns="0" rtlCol="0" anchor="t"/>
          <a:lstStyle/>
          <a:p>
            <a:pPr marL="0" indent="0" algn="l">
              <a:lnSpc>
                <a:spcPts val="2750"/>
              </a:lnSpc>
              <a:buNone/>
            </a:pPr>
            <a:r>
              <a:rPr lang="en-US" sz="1700" dirty="0">
                <a:solidFill>
                  <a:srgbClr val="EBECEF"/>
                </a:solidFill>
                <a:latin typeface="Epilogue" pitchFamily="34" charset="0"/>
                <a:ea typeface="Epilogue" pitchFamily="34" charset="-122"/>
                <a:cs typeface="Epilogue" pitchFamily="34" charset="-120"/>
              </a:rPr>
              <a:t>Giai đoạn thi công hạ tầng kỹ thuật, tạo nền tảng cho toàn bộ khu vực.</a:t>
            </a:r>
            <a:endParaRPr lang="en-US" sz="1700" dirty="0"/>
          </a:p>
        </p:txBody>
      </p:sp>
      <p:sp>
        <p:nvSpPr>
          <p:cNvPr id="15" name="Shape 12"/>
          <p:cNvSpPr/>
          <p:nvPr/>
        </p:nvSpPr>
        <p:spPr>
          <a:xfrm>
            <a:off x="3691414" y="4806910"/>
            <a:ext cx="662583" cy="30480"/>
          </a:xfrm>
          <a:prstGeom prst="roundRect">
            <a:avLst>
              <a:gd name="adj" fmla="val 304386"/>
            </a:avLst>
          </a:prstGeom>
          <a:solidFill>
            <a:srgbClr val="414A70"/>
          </a:solidFill>
        </p:spPr>
      </p:sp>
      <p:sp>
        <p:nvSpPr>
          <p:cNvPr id="16" name="Shape 13"/>
          <p:cNvSpPr/>
          <p:nvPr/>
        </p:nvSpPr>
        <p:spPr>
          <a:xfrm>
            <a:off x="4323517" y="4573667"/>
            <a:ext cx="496967" cy="496967"/>
          </a:xfrm>
          <a:prstGeom prst="roundRect">
            <a:avLst>
              <a:gd name="adj" fmla="val 18669"/>
            </a:avLst>
          </a:prstGeom>
          <a:solidFill>
            <a:srgbClr val="283157"/>
          </a:solidFill>
          <a:ln w="7620">
            <a:solidFill>
              <a:srgbClr val="414A70"/>
            </a:solidFill>
            <a:prstDash val="solid"/>
          </a:ln>
        </p:spPr>
      </p:sp>
      <p:sp>
        <p:nvSpPr>
          <p:cNvPr id="17" name="Text 14"/>
          <p:cNvSpPr/>
          <p:nvPr/>
        </p:nvSpPr>
        <p:spPr>
          <a:xfrm>
            <a:off x="4406384" y="4615101"/>
            <a:ext cx="331232" cy="414099"/>
          </a:xfrm>
          <a:prstGeom prst="rect">
            <a:avLst/>
          </a:prstGeom>
          <a:noFill/>
        </p:spPr>
        <p:txBody>
          <a:bodyPr wrap="none" lIns="0" tIns="0" rIns="0" bIns="0" rtlCol="0" anchor="t"/>
          <a:lstStyle/>
          <a:p>
            <a:pPr marL="0" indent="0" algn="ctr">
              <a:lnSpc>
                <a:spcPts val="2600"/>
              </a:lnSpc>
              <a:buNone/>
            </a:pPr>
            <a:r>
              <a:rPr lang="en-US" sz="2600" dirty="0">
                <a:solidFill>
                  <a:srgbClr val="EBECEF"/>
                </a:solidFill>
                <a:latin typeface="Fraunces Medium" pitchFamily="34" charset="0"/>
                <a:ea typeface="Fraunces Medium" pitchFamily="34" charset="-122"/>
                <a:cs typeface="Fraunces Medium" pitchFamily="34" charset="-120"/>
              </a:rPr>
              <a:t>3</a:t>
            </a:r>
            <a:endParaRPr lang="en-US" sz="2600" dirty="0"/>
          </a:p>
        </p:txBody>
      </p:sp>
      <p:sp>
        <p:nvSpPr>
          <p:cNvPr id="18" name="Text 15"/>
          <p:cNvSpPr/>
          <p:nvPr/>
        </p:nvSpPr>
        <p:spPr>
          <a:xfrm>
            <a:off x="773073" y="4649510"/>
            <a:ext cx="2694503" cy="345043"/>
          </a:xfrm>
          <a:prstGeom prst="rect">
            <a:avLst/>
          </a:prstGeom>
          <a:noFill/>
        </p:spPr>
        <p:txBody>
          <a:bodyPr wrap="none" lIns="0" tIns="0" rIns="0" bIns="0" rtlCol="0" anchor="t"/>
          <a:lstStyle/>
          <a:p>
            <a:pPr marL="0" indent="0" algn="r">
              <a:lnSpc>
                <a:spcPts val="2700"/>
              </a:lnSpc>
              <a:buNone/>
            </a:pPr>
            <a:r>
              <a:rPr lang="en-US" sz="2150" dirty="0">
                <a:solidFill>
                  <a:srgbClr val="EBECEF"/>
                </a:solidFill>
                <a:latin typeface="Fraunces Medium" pitchFamily="34" charset="0"/>
                <a:ea typeface="Fraunces Medium" pitchFamily="34" charset="-122"/>
                <a:cs typeface="Fraunces Medium" pitchFamily="34" charset="-120"/>
              </a:rPr>
              <a:t>06/2011</a:t>
            </a:r>
            <a:endParaRPr lang="en-US" sz="2150" dirty="0"/>
          </a:p>
        </p:txBody>
      </p:sp>
      <p:sp>
        <p:nvSpPr>
          <p:cNvPr id="19" name="Text 16"/>
          <p:cNvSpPr/>
          <p:nvPr/>
        </p:nvSpPr>
        <p:spPr>
          <a:xfrm>
            <a:off x="773073" y="5127069"/>
            <a:ext cx="2694503" cy="706755"/>
          </a:xfrm>
          <a:prstGeom prst="rect">
            <a:avLst/>
          </a:prstGeom>
          <a:noFill/>
        </p:spPr>
        <p:txBody>
          <a:bodyPr wrap="square" lIns="0" tIns="0" rIns="0" bIns="0" rtlCol="0" anchor="t"/>
          <a:lstStyle/>
          <a:p>
            <a:pPr marL="0" indent="0" algn="r">
              <a:lnSpc>
                <a:spcPts val="2750"/>
              </a:lnSpc>
              <a:buNone/>
            </a:pPr>
            <a:r>
              <a:rPr lang="en-US" sz="1700" dirty="0">
                <a:solidFill>
                  <a:srgbClr val="EBECEF"/>
                </a:solidFill>
                <a:latin typeface="Epilogue" pitchFamily="34" charset="0"/>
                <a:ea typeface="Epilogue" pitchFamily="34" charset="-122"/>
                <a:cs typeface="Epilogue" pitchFamily="34" charset="-120"/>
              </a:rPr>
              <a:t>Hoàn thành giai đoạn chính của dự án.</a:t>
            </a:r>
            <a:endParaRPr lang="en-US" sz="1700" dirty="0"/>
          </a:p>
        </p:txBody>
      </p:sp>
      <p:sp>
        <p:nvSpPr>
          <p:cNvPr id="20" name="Shape 17"/>
          <p:cNvSpPr/>
          <p:nvPr/>
        </p:nvSpPr>
        <p:spPr>
          <a:xfrm>
            <a:off x="4790003" y="6011228"/>
            <a:ext cx="662583" cy="30480"/>
          </a:xfrm>
          <a:prstGeom prst="roundRect">
            <a:avLst>
              <a:gd name="adj" fmla="val 304386"/>
            </a:avLst>
          </a:prstGeom>
          <a:solidFill>
            <a:srgbClr val="414A70"/>
          </a:solidFill>
        </p:spPr>
      </p:sp>
      <p:sp>
        <p:nvSpPr>
          <p:cNvPr id="21" name="Shape 18"/>
          <p:cNvSpPr/>
          <p:nvPr/>
        </p:nvSpPr>
        <p:spPr>
          <a:xfrm>
            <a:off x="4323517" y="5777984"/>
            <a:ext cx="496967" cy="496967"/>
          </a:xfrm>
          <a:prstGeom prst="roundRect">
            <a:avLst>
              <a:gd name="adj" fmla="val 18669"/>
            </a:avLst>
          </a:prstGeom>
          <a:solidFill>
            <a:srgbClr val="283157"/>
          </a:solidFill>
          <a:ln w="7620">
            <a:solidFill>
              <a:srgbClr val="414A70"/>
            </a:solidFill>
            <a:prstDash val="solid"/>
          </a:ln>
        </p:spPr>
      </p:sp>
      <p:sp>
        <p:nvSpPr>
          <p:cNvPr id="22" name="Text 19"/>
          <p:cNvSpPr/>
          <p:nvPr/>
        </p:nvSpPr>
        <p:spPr>
          <a:xfrm>
            <a:off x="4406384" y="5819418"/>
            <a:ext cx="331232" cy="414099"/>
          </a:xfrm>
          <a:prstGeom prst="rect">
            <a:avLst/>
          </a:prstGeom>
          <a:noFill/>
        </p:spPr>
        <p:txBody>
          <a:bodyPr wrap="none" lIns="0" tIns="0" rIns="0" bIns="0" rtlCol="0" anchor="t"/>
          <a:lstStyle/>
          <a:p>
            <a:pPr marL="0" indent="0" algn="ctr">
              <a:lnSpc>
                <a:spcPts val="2600"/>
              </a:lnSpc>
              <a:buNone/>
            </a:pPr>
            <a:r>
              <a:rPr lang="en-US" sz="2600" dirty="0">
                <a:solidFill>
                  <a:srgbClr val="EBECEF"/>
                </a:solidFill>
                <a:latin typeface="Fraunces Medium" pitchFamily="34" charset="0"/>
                <a:ea typeface="Fraunces Medium" pitchFamily="34" charset="-122"/>
                <a:cs typeface="Fraunces Medium" pitchFamily="34" charset="-120"/>
              </a:rPr>
              <a:t>4</a:t>
            </a:r>
            <a:endParaRPr lang="en-US" sz="2600" dirty="0"/>
          </a:p>
        </p:txBody>
      </p:sp>
      <p:sp>
        <p:nvSpPr>
          <p:cNvPr id="23" name="Text 20"/>
          <p:cNvSpPr/>
          <p:nvPr/>
        </p:nvSpPr>
        <p:spPr>
          <a:xfrm>
            <a:off x="5676424" y="5853827"/>
            <a:ext cx="2694503" cy="345043"/>
          </a:xfrm>
          <a:prstGeom prst="rect">
            <a:avLst/>
          </a:prstGeom>
          <a:noFill/>
        </p:spPr>
        <p:txBody>
          <a:bodyPr wrap="none" lIns="0" tIns="0" rIns="0" bIns="0" rtlCol="0" anchor="t"/>
          <a:lstStyle/>
          <a:p>
            <a:pPr marL="0" indent="0" algn="l">
              <a:lnSpc>
                <a:spcPts val="2700"/>
              </a:lnSpc>
              <a:buNone/>
            </a:pPr>
            <a:r>
              <a:rPr lang="en-US" sz="2150" dirty="0">
                <a:solidFill>
                  <a:srgbClr val="EBECEF"/>
                </a:solidFill>
                <a:latin typeface="Fraunces Medium" pitchFamily="34" charset="0"/>
                <a:ea typeface="Fraunces Medium" pitchFamily="34" charset="-122"/>
                <a:cs typeface="Fraunces Medium" pitchFamily="34" charset="-120"/>
              </a:rPr>
              <a:t>Cuối 2011</a:t>
            </a:r>
            <a:endParaRPr lang="en-US" sz="2150" dirty="0"/>
          </a:p>
        </p:txBody>
      </p:sp>
      <p:sp>
        <p:nvSpPr>
          <p:cNvPr id="24" name="Text 21"/>
          <p:cNvSpPr/>
          <p:nvPr/>
        </p:nvSpPr>
        <p:spPr>
          <a:xfrm>
            <a:off x="5676424" y="6331387"/>
            <a:ext cx="2694503" cy="1060133"/>
          </a:xfrm>
          <a:prstGeom prst="rect">
            <a:avLst/>
          </a:prstGeom>
          <a:noFill/>
        </p:spPr>
        <p:txBody>
          <a:bodyPr wrap="square" lIns="0" tIns="0" rIns="0" bIns="0" rtlCol="0" anchor="t"/>
          <a:lstStyle/>
          <a:p>
            <a:pPr marL="0" indent="0" algn="l">
              <a:lnSpc>
                <a:spcPts val="2750"/>
              </a:lnSpc>
              <a:buNone/>
            </a:pPr>
            <a:r>
              <a:rPr lang="en-US" sz="1700" dirty="0">
                <a:solidFill>
                  <a:srgbClr val="EBECEF"/>
                </a:solidFill>
                <a:latin typeface="Epilogue" pitchFamily="34" charset="0"/>
                <a:ea typeface="Epilogue" pitchFamily="34" charset="-122"/>
                <a:cs typeface="Epilogue" pitchFamily="34" charset="-120"/>
              </a:rPr>
              <a:t>Bàn giao các công trình, sẵn sàng đưa vào sử dụng.</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PHẦN 2 — LẬP KẾ HOẠCH &amp; THỰC HIỆN</a:t>
            </a:r>
            <a:endParaRPr lang="en-US" sz="4450" dirty="0"/>
          </a:p>
        </p:txBody>
      </p:sp>
      <p:sp>
        <p:nvSpPr>
          <p:cNvPr id="4" name="Text 1"/>
          <p:cNvSpPr/>
          <p:nvPr/>
        </p:nvSpPr>
        <p:spPr>
          <a:xfrm>
            <a:off x="793790" y="4630698"/>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Đi sâu vào chi tiết về cơ cấu tổ chức nhân sự và các nhóm chủ chốt đã định hình dự án.</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72634"/>
            <a:ext cx="5336738" cy="566976"/>
          </a:xfrm>
          <a:prstGeom prst="rect">
            <a:avLst/>
          </a:prstGeom>
          <a:noFill/>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Cơ Cấu Tổ Chức Nhân Sự</a:t>
            </a:r>
            <a:endParaRPr lang="en-US" sz="3550" dirty="0"/>
          </a:p>
        </p:txBody>
      </p:sp>
      <p:sp>
        <p:nvSpPr>
          <p:cNvPr id="3" name="Text 1"/>
          <p:cNvSpPr/>
          <p:nvPr/>
        </p:nvSpPr>
        <p:spPr>
          <a:xfrm>
            <a:off x="793790" y="2093238"/>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Dự án có tổng cộng 31 nhân sự tham gia, bao gồm chủ nhiệm dự án, quản lý kỹ thuật, và các chủ trì thiết kế chuyên sâu về kiến trúc, điện, nước, kết cấu. Sự phối hợp chặt chẽ giữa các vị trí là yếu tố then chốt để đảm bảo thành công.</a:t>
            </a:r>
            <a:endParaRPr lang="en-US" sz="1750" dirty="0"/>
          </a:p>
        </p:txBody>
      </p:sp>
      <p:pic>
        <p:nvPicPr>
          <p:cNvPr id="4" name="Image 0" descr="preencoded.png"/>
          <p:cNvPicPr>
            <a:picLocks noChangeAspect="1"/>
          </p:cNvPicPr>
          <p:nvPr/>
        </p:nvPicPr>
        <p:blipFill>
          <a:blip r:embed="rId1"/>
          <a:stretch>
            <a:fillRect/>
          </a:stretch>
        </p:blipFill>
        <p:spPr>
          <a:xfrm>
            <a:off x="793790" y="3074194"/>
            <a:ext cx="1134070" cy="1360884"/>
          </a:xfrm>
          <a:prstGeom prst="rect">
            <a:avLst/>
          </a:prstGeom>
        </p:spPr>
      </p:pic>
      <p:sp>
        <p:nvSpPr>
          <p:cNvPr id="5" name="Text 2"/>
          <p:cNvSpPr/>
          <p:nvPr/>
        </p:nvSpPr>
        <p:spPr>
          <a:xfrm>
            <a:off x="2154674" y="330100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Chủ Nhiệm Dự Án</a:t>
            </a:r>
            <a:endParaRPr lang="en-US" sz="2200" dirty="0"/>
          </a:p>
        </p:txBody>
      </p:sp>
      <p:sp>
        <p:nvSpPr>
          <p:cNvPr id="6" name="Text 3"/>
          <p:cNvSpPr/>
          <p:nvPr/>
        </p:nvSpPr>
        <p:spPr>
          <a:xfrm>
            <a:off x="2154674" y="3791426"/>
            <a:ext cx="11681936" cy="362903"/>
          </a:xfrm>
          <a:prstGeom prst="rect">
            <a:avLst/>
          </a:prstGeom>
          <a:noFill/>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Người đứng đầu, chịu trách nhiệm chung.</a:t>
            </a:r>
            <a:endParaRPr lang="en-US" sz="1750" dirty="0"/>
          </a:p>
        </p:txBody>
      </p:sp>
      <p:pic>
        <p:nvPicPr>
          <p:cNvPr id="7" name="Image 1" descr="preencoded.png"/>
          <p:cNvPicPr>
            <a:picLocks noChangeAspect="1"/>
          </p:cNvPicPr>
          <p:nvPr/>
        </p:nvPicPr>
        <p:blipFill>
          <a:blip r:embed="rId2"/>
          <a:stretch>
            <a:fillRect/>
          </a:stretch>
        </p:blipFill>
        <p:spPr>
          <a:xfrm>
            <a:off x="793790" y="4435078"/>
            <a:ext cx="1134070" cy="1360884"/>
          </a:xfrm>
          <a:prstGeom prst="rect">
            <a:avLst/>
          </a:prstGeom>
        </p:spPr>
      </p:pic>
      <p:sp>
        <p:nvSpPr>
          <p:cNvPr id="8" name="Text 4"/>
          <p:cNvSpPr/>
          <p:nvPr/>
        </p:nvSpPr>
        <p:spPr>
          <a:xfrm>
            <a:off x="2154674" y="466189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Quản Lý Kỹ Thuật</a:t>
            </a:r>
            <a:endParaRPr lang="en-US" sz="2200" dirty="0"/>
          </a:p>
        </p:txBody>
      </p:sp>
      <p:sp>
        <p:nvSpPr>
          <p:cNvPr id="9" name="Text 5"/>
          <p:cNvSpPr/>
          <p:nvPr/>
        </p:nvSpPr>
        <p:spPr>
          <a:xfrm>
            <a:off x="2154674" y="5152311"/>
            <a:ext cx="11681936" cy="362903"/>
          </a:xfrm>
          <a:prstGeom prst="rect">
            <a:avLst/>
          </a:prstGeom>
          <a:noFill/>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Đảm bảo các tiêu chuẩn và quy định kỹ thuật.</a:t>
            </a:r>
            <a:endParaRPr lang="en-US" sz="1750" dirty="0"/>
          </a:p>
        </p:txBody>
      </p:sp>
      <p:pic>
        <p:nvPicPr>
          <p:cNvPr id="10" name="Image 2" descr="preencoded.png"/>
          <p:cNvPicPr>
            <a:picLocks noChangeAspect="1"/>
          </p:cNvPicPr>
          <p:nvPr/>
        </p:nvPicPr>
        <p:blipFill>
          <a:blip r:embed="rId3"/>
          <a:stretch>
            <a:fillRect/>
          </a:stretch>
        </p:blipFill>
        <p:spPr>
          <a:xfrm>
            <a:off x="793790" y="5795963"/>
            <a:ext cx="1134070" cy="1360884"/>
          </a:xfrm>
          <a:prstGeom prst="rect">
            <a:avLst/>
          </a:prstGeom>
        </p:spPr>
      </p:pic>
      <p:sp>
        <p:nvSpPr>
          <p:cNvPr id="11" name="Text 6"/>
          <p:cNvSpPr/>
          <p:nvPr/>
        </p:nvSpPr>
        <p:spPr>
          <a:xfrm>
            <a:off x="2154674" y="6022777"/>
            <a:ext cx="6527482"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Chủ Trì Thiết Kế (Kiến trúc, Điện, Nước, Kết cấu)</a:t>
            </a:r>
            <a:endParaRPr lang="en-US" sz="2200" dirty="0"/>
          </a:p>
        </p:txBody>
      </p:sp>
      <p:sp>
        <p:nvSpPr>
          <p:cNvPr id="12" name="Text 7"/>
          <p:cNvSpPr/>
          <p:nvPr/>
        </p:nvSpPr>
        <p:spPr>
          <a:xfrm>
            <a:off x="2154674" y="6513195"/>
            <a:ext cx="11681936" cy="362903"/>
          </a:xfrm>
          <a:prstGeom prst="rect">
            <a:avLst/>
          </a:prstGeom>
          <a:noFill/>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Đầu ngành trong từng lĩnh vực thiết kế chuyên môn.</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5294" y="349806"/>
            <a:ext cx="4387929" cy="318016"/>
          </a:xfrm>
          <a:prstGeom prst="rect">
            <a:avLst/>
          </a:prstGeom>
          <a:noFill/>
        </p:spPr>
        <p:txBody>
          <a:bodyPr wrap="none" lIns="0" tIns="0" rIns="0" bIns="0" rtlCol="0" anchor="t"/>
          <a:lstStyle/>
          <a:p>
            <a:pPr marL="0" indent="0" algn="l">
              <a:lnSpc>
                <a:spcPts val="2500"/>
              </a:lnSpc>
              <a:buNone/>
            </a:pPr>
            <a:r>
              <a:rPr lang="en-US" sz="2000" dirty="0">
                <a:solidFill>
                  <a:srgbClr val="FFFFFF"/>
                </a:solidFill>
                <a:latin typeface="Fraunces Medium" pitchFamily="34" charset="0"/>
                <a:ea typeface="Fraunces Medium" pitchFamily="34" charset="-122"/>
                <a:cs typeface="Fraunces Medium" pitchFamily="34" charset="-120"/>
              </a:rPr>
              <a:t>Ban Quản Lý Dự Án &amp; Nhóm Chủ Trì</a:t>
            </a:r>
            <a:endParaRPr lang="en-US" sz="2000" dirty="0"/>
          </a:p>
        </p:txBody>
      </p:sp>
      <p:pic>
        <p:nvPicPr>
          <p:cNvPr id="3" name="Image 0" descr="preencoded.png"/>
          <p:cNvPicPr>
            <a:picLocks noChangeAspect="1"/>
          </p:cNvPicPr>
          <p:nvPr/>
        </p:nvPicPr>
        <p:blipFill>
          <a:blip r:embed="rId1"/>
          <a:stretch>
            <a:fillRect/>
          </a:stretch>
        </p:blipFill>
        <p:spPr>
          <a:xfrm>
            <a:off x="445294" y="1001792"/>
            <a:ext cx="6714768" cy="6714768"/>
          </a:xfrm>
          <a:prstGeom prst="rect">
            <a:avLst/>
          </a:prstGeom>
        </p:spPr>
      </p:pic>
      <p:sp>
        <p:nvSpPr>
          <p:cNvPr id="4" name="Text 1"/>
          <p:cNvSpPr/>
          <p:nvPr/>
        </p:nvSpPr>
        <p:spPr>
          <a:xfrm>
            <a:off x="445294" y="7859673"/>
            <a:ext cx="1718310" cy="198834"/>
          </a:xfrm>
          <a:prstGeom prst="rect">
            <a:avLst/>
          </a:prstGeom>
          <a:noFill/>
        </p:spPr>
        <p:txBody>
          <a:bodyPr wrap="none" lIns="0" tIns="0" rIns="0" bIns="0" rtlCol="0" anchor="t"/>
          <a:lstStyle/>
          <a:p>
            <a:pPr marL="0" indent="0" algn="l">
              <a:lnSpc>
                <a:spcPts val="1550"/>
              </a:lnSpc>
              <a:buNone/>
            </a:pPr>
            <a:r>
              <a:rPr lang="en-US" sz="1250" dirty="0">
                <a:solidFill>
                  <a:srgbClr val="FFFFFF"/>
                </a:solidFill>
                <a:latin typeface="Fraunces Medium" pitchFamily="34" charset="0"/>
                <a:ea typeface="Fraunces Medium" pitchFamily="34" charset="-122"/>
                <a:cs typeface="Fraunces Medium" pitchFamily="34" charset="-120"/>
              </a:rPr>
              <a:t>KTS Nguyễn Tấn Dũng</a:t>
            </a:r>
            <a:endParaRPr lang="en-US" sz="1250" dirty="0"/>
          </a:p>
        </p:txBody>
      </p:sp>
      <p:sp>
        <p:nvSpPr>
          <p:cNvPr id="5" name="Text 2"/>
          <p:cNvSpPr/>
          <p:nvPr/>
        </p:nvSpPr>
        <p:spPr>
          <a:xfrm>
            <a:off x="445294" y="8185666"/>
            <a:ext cx="6714768" cy="203597"/>
          </a:xfrm>
          <a:prstGeom prst="rect">
            <a:avLst/>
          </a:prstGeom>
          <a:noFill/>
        </p:spPr>
        <p:txBody>
          <a:bodyPr wrap="none" lIns="0" tIns="0" rIns="0" bIns="0" rtlCol="0" anchor="t"/>
          <a:lstStyle/>
          <a:p>
            <a:pPr marL="0" indent="0" algn="l">
              <a:lnSpc>
                <a:spcPts val="1600"/>
              </a:lnSpc>
              <a:buNone/>
            </a:pPr>
            <a:r>
              <a:rPr lang="en-US" sz="1000" dirty="0">
                <a:solidFill>
                  <a:srgbClr val="EBECEF"/>
                </a:solidFill>
                <a:latin typeface="Epilogue" pitchFamily="34" charset="0"/>
                <a:ea typeface="Epilogue" pitchFamily="34" charset="-122"/>
                <a:cs typeface="Epilogue" pitchFamily="34" charset="-120"/>
              </a:rPr>
              <a:t>Chủ nhiệm Dự án</a:t>
            </a:r>
            <a:endParaRPr lang="en-US" sz="1000" dirty="0"/>
          </a:p>
        </p:txBody>
      </p:sp>
      <p:pic>
        <p:nvPicPr>
          <p:cNvPr id="6" name="Image 1" descr="preencoded.png"/>
          <p:cNvPicPr>
            <a:picLocks noChangeAspect="1"/>
          </p:cNvPicPr>
          <p:nvPr/>
        </p:nvPicPr>
        <p:blipFill>
          <a:blip r:embed="rId2"/>
          <a:stretch>
            <a:fillRect/>
          </a:stretch>
        </p:blipFill>
        <p:spPr>
          <a:xfrm>
            <a:off x="7477958" y="1001792"/>
            <a:ext cx="6714768" cy="6714768"/>
          </a:xfrm>
          <a:prstGeom prst="rect">
            <a:avLst/>
          </a:prstGeom>
        </p:spPr>
      </p:pic>
      <p:sp>
        <p:nvSpPr>
          <p:cNvPr id="7" name="Text 3"/>
          <p:cNvSpPr/>
          <p:nvPr/>
        </p:nvSpPr>
        <p:spPr>
          <a:xfrm>
            <a:off x="7477958" y="7859673"/>
            <a:ext cx="1590437" cy="198834"/>
          </a:xfrm>
          <a:prstGeom prst="rect">
            <a:avLst/>
          </a:prstGeom>
          <a:noFill/>
        </p:spPr>
        <p:txBody>
          <a:bodyPr wrap="none" lIns="0" tIns="0" rIns="0" bIns="0" rtlCol="0" anchor="t"/>
          <a:lstStyle/>
          <a:p>
            <a:pPr marL="0" indent="0" algn="l">
              <a:lnSpc>
                <a:spcPts val="1550"/>
              </a:lnSpc>
              <a:buNone/>
            </a:pPr>
            <a:r>
              <a:rPr lang="en-US" sz="1250" dirty="0">
                <a:solidFill>
                  <a:srgbClr val="FFFFFF"/>
                </a:solidFill>
                <a:latin typeface="Fraunces Medium" pitchFamily="34" charset="0"/>
                <a:ea typeface="Fraunces Medium" pitchFamily="34" charset="-122"/>
                <a:cs typeface="Fraunces Medium" pitchFamily="34" charset="-120"/>
              </a:rPr>
              <a:t>KTS Trần Tấn Hiền</a:t>
            </a:r>
            <a:endParaRPr lang="en-US" sz="1250" dirty="0"/>
          </a:p>
        </p:txBody>
      </p:sp>
      <p:sp>
        <p:nvSpPr>
          <p:cNvPr id="8" name="Text 4"/>
          <p:cNvSpPr/>
          <p:nvPr/>
        </p:nvSpPr>
        <p:spPr>
          <a:xfrm>
            <a:off x="7477958" y="8185666"/>
            <a:ext cx="6714768" cy="203597"/>
          </a:xfrm>
          <a:prstGeom prst="rect">
            <a:avLst/>
          </a:prstGeom>
          <a:noFill/>
        </p:spPr>
        <p:txBody>
          <a:bodyPr wrap="none" lIns="0" tIns="0" rIns="0" bIns="0" rtlCol="0" anchor="t"/>
          <a:lstStyle/>
          <a:p>
            <a:pPr marL="0" indent="0" algn="l">
              <a:lnSpc>
                <a:spcPts val="1600"/>
              </a:lnSpc>
              <a:buNone/>
            </a:pPr>
            <a:r>
              <a:rPr lang="en-US" sz="1000" dirty="0">
                <a:solidFill>
                  <a:srgbClr val="EBECEF"/>
                </a:solidFill>
                <a:latin typeface="Epilogue" pitchFamily="34" charset="0"/>
                <a:ea typeface="Epilogue" pitchFamily="34" charset="-122"/>
                <a:cs typeface="Epilogue" pitchFamily="34" charset="-120"/>
              </a:rPr>
              <a:t>Quản lý Kỹ thuật</a:t>
            </a:r>
            <a:endParaRPr lang="en-US" sz="1000" dirty="0"/>
          </a:p>
        </p:txBody>
      </p:sp>
      <p:sp>
        <p:nvSpPr>
          <p:cNvPr id="9" name="Text 5"/>
          <p:cNvSpPr/>
          <p:nvPr/>
        </p:nvSpPr>
        <p:spPr>
          <a:xfrm>
            <a:off x="636151" y="8789908"/>
            <a:ext cx="13548955" cy="203597"/>
          </a:xfrm>
          <a:prstGeom prst="rect">
            <a:avLst/>
          </a:prstGeom>
          <a:noFill/>
        </p:spPr>
        <p:txBody>
          <a:bodyPr wrap="none" lIns="0" tIns="0" rIns="0" bIns="0" rtlCol="0" anchor="t"/>
          <a:lstStyle/>
          <a:p>
            <a:pPr marL="0" indent="0" algn="l">
              <a:lnSpc>
                <a:spcPts val="1600"/>
              </a:lnSpc>
              <a:buNone/>
            </a:pPr>
            <a:r>
              <a:rPr lang="en-US" sz="1000" dirty="0">
                <a:solidFill>
                  <a:srgbClr val="EBECEF"/>
                </a:solidFill>
                <a:latin typeface="Epilogue" pitchFamily="34" charset="0"/>
                <a:ea typeface="Epilogue" pitchFamily="34" charset="-122"/>
                <a:cs typeface="Epilogue" pitchFamily="34" charset="-120"/>
              </a:rPr>
              <a:t>Nhóm chủ trì quy hoạch và thiết kế đã đóng vai trò quan trọng trong việc định hình tổng thể dự án.</a:t>
            </a:r>
            <a:endParaRPr lang="en-US" sz="1000" dirty="0"/>
          </a:p>
        </p:txBody>
      </p:sp>
      <p:sp>
        <p:nvSpPr>
          <p:cNvPr id="10" name="Text 6"/>
          <p:cNvSpPr/>
          <p:nvPr/>
        </p:nvSpPr>
        <p:spPr>
          <a:xfrm>
            <a:off x="636151" y="9136618"/>
            <a:ext cx="13548955" cy="203597"/>
          </a:xfrm>
          <a:prstGeom prst="rect">
            <a:avLst/>
          </a:prstGeom>
          <a:noFill/>
        </p:spPr>
        <p:txBody>
          <a:bodyPr wrap="none" lIns="0" tIns="0" rIns="0" bIns="0" rtlCol="0" anchor="t"/>
          <a:lstStyle/>
          <a:p>
            <a:pPr marL="342900" indent="-342900" algn="l">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Chủ trì lập dự án đầu tư</a:t>
            </a:r>
            <a:endParaRPr lang="en-US" sz="1000" dirty="0"/>
          </a:p>
        </p:txBody>
      </p:sp>
      <p:sp>
        <p:nvSpPr>
          <p:cNvPr id="11" name="Text 7"/>
          <p:cNvSpPr/>
          <p:nvPr/>
        </p:nvSpPr>
        <p:spPr>
          <a:xfrm>
            <a:off x="636151" y="9384744"/>
            <a:ext cx="13548955" cy="203597"/>
          </a:xfrm>
          <a:prstGeom prst="rect">
            <a:avLst/>
          </a:prstGeom>
          <a:noFill/>
        </p:spPr>
        <p:txBody>
          <a:bodyPr wrap="none" lIns="0" tIns="0" rIns="0" bIns="0" rtlCol="0" anchor="t"/>
          <a:lstStyle/>
          <a:p>
            <a:pPr marL="342900" indent="-342900" algn="l">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Chủ trì quy hoạch 1/500</a:t>
            </a:r>
            <a:endParaRPr lang="en-US" sz="1000" dirty="0"/>
          </a:p>
        </p:txBody>
      </p:sp>
      <p:sp>
        <p:nvSpPr>
          <p:cNvPr id="12" name="Text 8"/>
          <p:cNvSpPr/>
          <p:nvPr/>
        </p:nvSpPr>
        <p:spPr>
          <a:xfrm>
            <a:off x="636151" y="9632871"/>
            <a:ext cx="13548955" cy="203597"/>
          </a:xfrm>
          <a:prstGeom prst="rect">
            <a:avLst/>
          </a:prstGeom>
          <a:noFill/>
        </p:spPr>
        <p:txBody>
          <a:bodyPr wrap="none" lIns="0" tIns="0" rIns="0" bIns="0" rtlCol="0" anchor="t"/>
          <a:lstStyle/>
          <a:p>
            <a:pPr marL="342900" indent="-342900" algn="l">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Chủ trì thiết kế các mẫu ký túc xá</a:t>
            </a:r>
            <a:endParaRPr lang="en-US" sz="1000" dirty="0"/>
          </a:p>
        </p:txBody>
      </p:sp>
      <p:sp>
        <p:nvSpPr>
          <p:cNvPr id="13" name="Shape 9"/>
          <p:cNvSpPr/>
          <p:nvPr/>
        </p:nvSpPr>
        <p:spPr>
          <a:xfrm>
            <a:off x="445294" y="8646795"/>
            <a:ext cx="15240" cy="1234202"/>
          </a:xfrm>
          <a:prstGeom prst="rect">
            <a:avLst/>
          </a:prstGeom>
          <a:solidFill>
            <a:srgbClr val="8C98CA"/>
          </a:solid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23693"/>
            <a:ext cx="7432119" cy="566976"/>
          </a:xfrm>
          <a:prstGeom prst="rect">
            <a:avLst/>
          </a:prstGeom>
          <a:noFill/>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Nhóm Thiết Kế Cơ Điện &amp; Hạ Tầng</a:t>
            </a:r>
            <a:endParaRPr lang="en-US" sz="3550" dirty="0"/>
          </a:p>
        </p:txBody>
      </p:sp>
      <p:sp>
        <p:nvSpPr>
          <p:cNvPr id="3" name="Text 1"/>
          <p:cNvSpPr/>
          <p:nvPr/>
        </p:nvSpPr>
        <p:spPr>
          <a:xfrm>
            <a:off x="793790" y="2944297"/>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Đảm bảo hệ thống kỹ thuật hoạt động hiệu quả, bền vững và an toàn cho toàn bộ làng đại học.</a:t>
            </a:r>
            <a:endParaRPr lang="en-US" sz="1750" dirty="0"/>
          </a:p>
        </p:txBody>
      </p:sp>
      <p:sp>
        <p:nvSpPr>
          <p:cNvPr id="4" name="Shape 2"/>
          <p:cNvSpPr/>
          <p:nvPr/>
        </p:nvSpPr>
        <p:spPr>
          <a:xfrm>
            <a:off x="793790" y="3902512"/>
            <a:ext cx="4196358" cy="2403396"/>
          </a:xfrm>
          <a:prstGeom prst="roundRect">
            <a:avLst>
              <a:gd name="adj" fmla="val 6087"/>
            </a:avLst>
          </a:prstGeom>
          <a:solidFill>
            <a:srgbClr val="080E26"/>
          </a:solidFill>
        </p:spPr>
      </p:sp>
      <p:sp>
        <p:nvSpPr>
          <p:cNvPr id="5" name="Shape 3"/>
          <p:cNvSpPr/>
          <p:nvPr/>
        </p:nvSpPr>
        <p:spPr>
          <a:xfrm>
            <a:off x="793790" y="3872032"/>
            <a:ext cx="4196358" cy="121920"/>
          </a:xfrm>
          <a:prstGeom prst="roundRect">
            <a:avLst>
              <a:gd name="adj" fmla="val 78139"/>
            </a:avLst>
          </a:prstGeom>
          <a:solidFill>
            <a:srgbClr val="8C98CA"/>
          </a:solidFill>
        </p:spPr>
      </p:sp>
      <p:sp>
        <p:nvSpPr>
          <p:cNvPr id="6" name="Shape 4"/>
          <p:cNvSpPr/>
          <p:nvPr/>
        </p:nvSpPr>
        <p:spPr>
          <a:xfrm>
            <a:off x="2551688" y="3562350"/>
            <a:ext cx="680442" cy="680442"/>
          </a:xfrm>
          <a:prstGeom prst="roundRect">
            <a:avLst>
              <a:gd name="adj" fmla="val 134383"/>
            </a:avLst>
          </a:prstGeom>
          <a:solidFill>
            <a:srgbClr val="8C98CA"/>
          </a:solidFill>
        </p:spPr>
      </p:sp>
      <p:pic>
        <p:nvPicPr>
          <p:cNvPr id="7"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55761" y="3766423"/>
            <a:ext cx="272177" cy="272177"/>
          </a:xfrm>
          <a:prstGeom prst="rect">
            <a:avLst/>
          </a:prstGeom>
        </p:spPr>
      </p:pic>
      <p:sp>
        <p:nvSpPr>
          <p:cNvPr id="8" name="Text 5"/>
          <p:cNvSpPr/>
          <p:nvPr/>
        </p:nvSpPr>
        <p:spPr>
          <a:xfrm>
            <a:off x="1051084" y="4469487"/>
            <a:ext cx="3147774"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Kỹ sư Cấp – Thoát nước</a:t>
            </a:r>
            <a:endParaRPr lang="en-US" sz="2200" dirty="0"/>
          </a:p>
        </p:txBody>
      </p:sp>
      <p:sp>
        <p:nvSpPr>
          <p:cNvPr id="9" name="Text 6"/>
          <p:cNvSpPr/>
          <p:nvPr/>
        </p:nvSpPr>
        <p:spPr>
          <a:xfrm>
            <a:off x="1051084" y="4959906"/>
            <a:ext cx="3681770"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Thiết kế hệ thống cung cấp nước sạch và xử lý nước thải.</a:t>
            </a:r>
            <a:endParaRPr lang="en-US" sz="1750" dirty="0"/>
          </a:p>
        </p:txBody>
      </p:sp>
      <p:sp>
        <p:nvSpPr>
          <p:cNvPr id="10" name="Shape 7"/>
          <p:cNvSpPr/>
          <p:nvPr/>
        </p:nvSpPr>
        <p:spPr>
          <a:xfrm>
            <a:off x="5216962" y="3902512"/>
            <a:ext cx="4196358" cy="2403396"/>
          </a:xfrm>
          <a:prstGeom prst="roundRect">
            <a:avLst>
              <a:gd name="adj" fmla="val 6087"/>
            </a:avLst>
          </a:prstGeom>
          <a:solidFill>
            <a:srgbClr val="080E26"/>
          </a:solidFill>
        </p:spPr>
      </p:sp>
      <p:sp>
        <p:nvSpPr>
          <p:cNvPr id="11" name="Shape 8"/>
          <p:cNvSpPr/>
          <p:nvPr/>
        </p:nvSpPr>
        <p:spPr>
          <a:xfrm>
            <a:off x="5216962" y="3872032"/>
            <a:ext cx="4196358" cy="121920"/>
          </a:xfrm>
          <a:prstGeom prst="roundRect">
            <a:avLst>
              <a:gd name="adj" fmla="val 78139"/>
            </a:avLst>
          </a:prstGeom>
          <a:solidFill>
            <a:srgbClr val="8C98CA"/>
          </a:solidFill>
        </p:spPr>
      </p:sp>
      <p:sp>
        <p:nvSpPr>
          <p:cNvPr id="12" name="Shape 9"/>
          <p:cNvSpPr/>
          <p:nvPr/>
        </p:nvSpPr>
        <p:spPr>
          <a:xfrm>
            <a:off x="6974860" y="3562350"/>
            <a:ext cx="680442" cy="680442"/>
          </a:xfrm>
          <a:prstGeom prst="roundRect">
            <a:avLst>
              <a:gd name="adj" fmla="val 134383"/>
            </a:avLst>
          </a:prstGeom>
          <a:solidFill>
            <a:srgbClr val="8C98CA"/>
          </a:solidFill>
        </p:spPr>
      </p:sp>
      <p:pic>
        <p:nvPicPr>
          <p:cNvPr id="13"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7178933" y="3766423"/>
            <a:ext cx="272177" cy="272177"/>
          </a:xfrm>
          <a:prstGeom prst="rect">
            <a:avLst/>
          </a:prstGeom>
        </p:spPr>
      </p:pic>
      <p:sp>
        <p:nvSpPr>
          <p:cNvPr id="14" name="Text 10"/>
          <p:cNvSpPr/>
          <p:nvPr/>
        </p:nvSpPr>
        <p:spPr>
          <a:xfrm>
            <a:off x="5474256" y="446948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Kỹ sư Điện</a:t>
            </a:r>
            <a:endParaRPr lang="en-US" sz="2200" dirty="0"/>
          </a:p>
        </p:txBody>
      </p:sp>
      <p:sp>
        <p:nvSpPr>
          <p:cNvPr id="15" name="Text 11"/>
          <p:cNvSpPr/>
          <p:nvPr/>
        </p:nvSpPr>
        <p:spPr>
          <a:xfrm>
            <a:off x="5474256" y="4959906"/>
            <a:ext cx="3681770" cy="1088708"/>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Phụ trách hệ thống điện chiếu sáng, phân phối điện và an toàn điện.</a:t>
            </a:r>
            <a:endParaRPr lang="en-US" sz="1750" dirty="0"/>
          </a:p>
        </p:txBody>
      </p:sp>
      <p:sp>
        <p:nvSpPr>
          <p:cNvPr id="16" name="Shape 12"/>
          <p:cNvSpPr/>
          <p:nvPr/>
        </p:nvSpPr>
        <p:spPr>
          <a:xfrm>
            <a:off x="9640133" y="3902512"/>
            <a:ext cx="4196358" cy="2403396"/>
          </a:xfrm>
          <a:prstGeom prst="roundRect">
            <a:avLst>
              <a:gd name="adj" fmla="val 6087"/>
            </a:avLst>
          </a:prstGeom>
          <a:solidFill>
            <a:srgbClr val="080E26"/>
          </a:solidFill>
        </p:spPr>
      </p:sp>
      <p:sp>
        <p:nvSpPr>
          <p:cNvPr id="17" name="Shape 13"/>
          <p:cNvSpPr/>
          <p:nvPr/>
        </p:nvSpPr>
        <p:spPr>
          <a:xfrm>
            <a:off x="9640133" y="3872032"/>
            <a:ext cx="4196358" cy="121920"/>
          </a:xfrm>
          <a:prstGeom prst="roundRect">
            <a:avLst>
              <a:gd name="adj" fmla="val 78139"/>
            </a:avLst>
          </a:prstGeom>
          <a:solidFill>
            <a:srgbClr val="8C98CA"/>
          </a:solidFill>
        </p:spPr>
      </p:sp>
      <p:sp>
        <p:nvSpPr>
          <p:cNvPr id="18" name="Shape 14"/>
          <p:cNvSpPr/>
          <p:nvPr/>
        </p:nvSpPr>
        <p:spPr>
          <a:xfrm>
            <a:off x="11398032" y="3562350"/>
            <a:ext cx="680442" cy="680442"/>
          </a:xfrm>
          <a:prstGeom prst="roundRect">
            <a:avLst>
              <a:gd name="adj" fmla="val 134383"/>
            </a:avLst>
          </a:prstGeom>
          <a:solidFill>
            <a:srgbClr val="8C98CA"/>
          </a:solidFill>
        </p:spPr>
      </p:sp>
      <p:pic>
        <p:nvPicPr>
          <p:cNvPr id="19"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11602105" y="3766423"/>
            <a:ext cx="272177" cy="272177"/>
          </a:xfrm>
          <a:prstGeom prst="rect">
            <a:avLst/>
          </a:prstGeom>
        </p:spPr>
      </p:pic>
      <p:sp>
        <p:nvSpPr>
          <p:cNvPr id="20" name="Text 15"/>
          <p:cNvSpPr/>
          <p:nvPr/>
        </p:nvSpPr>
        <p:spPr>
          <a:xfrm>
            <a:off x="9897427" y="446948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Kỹ sư Hệ thống ME</a:t>
            </a:r>
            <a:endParaRPr lang="en-US" sz="2200" dirty="0"/>
          </a:p>
        </p:txBody>
      </p:sp>
      <p:sp>
        <p:nvSpPr>
          <p:cNvPr id="21" name="Text 16"/>
          <p:cNvSpPr/>
          <p:nvPr/>
        </p:nvSpPr>
        <p:spPr>
          <a:xfrm>
            <a:off x="9897427" y="4959906"/>
            <a:ext cx="3681770"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Thiết kế cơ khí, thông gió và điều hòa không khí.</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77973"/>
            <a:ext cx="7144822" cy="566976"/>
          </a:xfrm>
          <a:prstGeom prst="rect">
            <a:avLst/>
          </a:prstGeom>
          <a:noFill/>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Nhóm Thiết Kế Kết Cấu &amp; Hỗ Trợ</a:t>
            </a:r>
            <a:endParaRPr lang="en-US" sz="3550" dirty="0"/>
          </a:p>
        </p:txBody>
      </p:sp>
      <p:sp>
        <p:nvSpPr>
          <p:cNvPr id="4" name="Text 1"/>
          <p:cNvSpPr/>
          <p:nvPr/>
        </p:nvSpPr>
        <p:spPr>
          <a:xfrm>
            <a:off x="6280190" y="2785110"/>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Sự vững chắc của mỗi công trình là thành quả của đội ngũ kỹ sư kết cấu và kiến trúc sư hỗ trợ.</a:t>
            </a:r>
            <a:endParaRPr lang="en-US" sz="1750" dirty="0"/>
          </a:p>
        </p:txBody>
      </p:sp>
      <p:sp>
        <p:nvSpPr>
          <p:cNvPr id="5" name="Text 2"/>
          <p:cNvSpPr/>
          <p:nvPr/>
        </p:nvSpPr>
        <p:spPr>
          <a:xfrm>
            <a:off x="6280190" y="3970139"/>
            <a:ext cx="3501509" cy="362903"/>
          </a:xfrm>
          <a:prstGeom prst="rect">
            <a:avLst/>
          </a:prstGeom>
          <a:noFill/>
        </p:spPr>
        <p:txBody>
          <a:bodyPr wrap="none" lIns="0" tIns="0" rIns="0" bIns="0" rtlCol="0" anchor="t"/>
          <a:lstStyle/>
          <a:p>
            <a:pPr marL="342900" indent="-342900" algn="l">
              <a:lnSpc>
                <a:spcPts val="2850"/>
              </a:lnSpc>
              <a:buSzPct val="100000"/>
              <a:buChar char="•"/>
            </a:pPr>
            <a:r>
              <a:rPr lang="en-US" sz="1750" b="1" dirty="0">
                <a:solidFill>
                  <a:srgbClr val="EBECEF"/>
                </a:solidFill>
                <a:latin typeface="Epilogue" pitchFamily="34" charset="0"/>
                <a:ea typeface="Epilogue" pitchFamily="34" charset="-122"/>
                <a:cs typeface="Epilogue" pitchFamily="34" charset="-120"/>
              </a:rPr>
              <a:t>Các Kỹ sư Kết cấu</a:t>
            </a:r>
            <a:endParaRPr lang="en-US" sz="1750" dirty="0"/>
          </a:p>
        </p:txBody>
      </p:sp>
      <p:sp>
        <p:nvSpPr>
          <p:cNvPr id="6" name="Text 3"/>
          <p:cNvSpPr/>
          <p:nvPr/>
        </p:nvSpPr>
        <p:spPr>
          <a:xfrm>
            <a:off x="6280190" y="4412337"/>
            <a:ext cx="3501509" cy="362903"/>
          </a:xfrm>
          <a:prstGeom prst="rect">
            <a:avLst/>
          </a:prstGeom>
          <a:noFill/>
        </p:spPr>
        <p:txBody>
          <a:bodyPr wrap="none" lIns="0" tIns="0" rIns="0" bIns="0" rtlCol="0" anchor="t"/>
          <a:lstStyle/>
          <a:p>
            <a:pPr marL="342900" indent="-342900" algn="l">
              <a:lnSpc>
                <a:spcPts val="2850"/>
              </a:lnSpc>
              <a:buSzPct val="100000"/>
              <a:buChar char="•"/>
            </a:pPr>
            <a:r>
              <a:rPr lang="en-US" sz="1750" b="1" dirty="0">
                <a:solidFill>
                  <a:srgbClr val="EBECEF"/>
                </a:solidFill>
                <a:latin typeface="Epilogue" pitchFamily="34" charset="0"/>
                <a:ea typeface="Epilogue" pitchFamily="34" charset="-122"/>
                <a:cs typeface="Epilogue" pitchFamily="34" charset="-120"/>
              </a:rPr>
              <a:t>Kiến trúc sư Hỗ trợ</a:t>
            </a:r>
            <a:endParaRPr lang="en-US" sz="1750" dirty="0"/>
          </a:p>
        </p:txBody>
      </p:sp>
      <p:sp>
        <p:nvSpPr>
          <p:cNvPr id="7" name="Text 4"/>
          <p:cNvSpPr/>
          <p:nvPr/>
        </p:nvSpPr>
        <p:spPr>
          <a:xfrm>
            <a:off x="10342721" y="3970139"/>
            <a:ext cx="3501509" cy="217741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Họ chịu trách nhiệm chính trong việc đảm bảo tính chịu lực, ổn định và an toàn của mọi hạng mục, từ các tòa nhà ký túc xá đến các công trình phụ trợ.</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7919" y="613648"/>
            <a:ext cx="7594521" cy="515303"/>
          </a:xfrm>
          <a:prstGeom prst="rect">
            <a:avLst/>
          </a:prstGeom>
          <a:noFill/>
        </p:spPr>
        <p:txBody>
          <a:bodyPr wrap="none" lIns="0" tIns="0" rIns="0" bIns="0" rtlCol="0" anchor="t"/>
          <a:lstStyle/>
          <a:p>
            <a:pPr marL="0" indent="0" algn="l">
              <a:lnSpc>
                <a:spcPts val="4050"/>
              </a:lnSpc>
              <a:buNone/>
            </a:pPr>
            <a:r>
              <a:rPr lang="en-US" sz="3200" dirty="0">
                <a:solidFill>
                  <a:srgbClr val="FFFFFF"/>
                </a:solidFill>
                <a:latin typeface="Fraunces Medium" pitchFamily="34" charset="0"/>
                <a:ea typeface="Fraunces Medium" pitchFamily="34" charset="-122"/>
                <a:cs typeface="Fraunces Medium" pitchFamily="34" charset="-120"/>
              </a:rPr>
              <a:t>Tiến Độ Triển Khai Các Khu Vực Chính</a:t>
            </a:r>
            <a:endParaRPr lang="en-US" sz="3200" dirty="0"/>
          </a:p>
        </p:txBody>
      </p:sp>
      <p:sp>
        <p:nvSpPr>
          <p:cNvPr id="4" name="Text 1"/>
          <p:cNvSpPr/>
          <p:nvPr/>
        </p:nvSpPr>
        <p:spPr>
          <a:xfrm>
            <a:off x="6207919" y="1438156"/>
            <a:ext cx="206097" cy="257651"/>
          </a:xfrm>
          <a:prstGeom prst="rect">
            <a:avLst/>
          </a:prstGeom>
          <a:noFill/>
        </p:spPr>
        <p:txBody>
          <a:bodyPr wrap="none" lIns="0" tIns="0" rIns="0" bIns="0" rtlCol="0" anchor="t"/>
          <a:lstStyle/>
          <a:p>
            <a:pPr marL="0" indent="0" algn="l">
              <a:lnSpc>
                <a:spcPts val="2550"/>
              </a:lnSpc>
              <a:buNone/>
            </a:pPr>
            <a:r>
              <a:rPr lang="en-US" sz="1600" dirty="0">
                <a:solidFill>
                  <a:srgbClr val="EBECEF"/>
                </a:solidFill>
                <a:latin typeface="Fraunces Light" pitchFamily="34" charset="0"/>
                <a:ea typeface="Fraunces Light" pitchFamily="34" charset="-122"/>
                <a:cs typeface="Fraunces Light" pitchFamily="34" charset="-120"/>
              </a:rPr>
              <a:t>01</a:t>
            </a:r>
            <a:endParaRPr lang="en-US" sz="1600" dirty="0"/>
          </a:p>
        </p:txBody>
      </p:sp>
      <p:sp>
        <p:nvSpPr>
          <p:cNvPr id="5" name="Shape 2"/>
          <p:cNvSpPr/>
          <p:nvPr/>
        </p:nvSpPr>
        <p:spPr>
          <a:xfrm>
            <a:off x="6207919" y="1765578"/>
            <a:ext cx="7700963" cy="22860"/>
          </a:xfrm>
          <a:prstGeom prst="rect">
            <a:avLst/>
          </a:prstGeom>
          <a:solidFill>
            <a:srgbClr val="8C98CA"/>
          </a:solidFill>
        </p:spPr>
      </p:sp>
      <p:sp>
        <p:nvSpPr>
          <p:cNvPr id="6" name="Text 3"/>
          <p:cNvSpPr/>
          <p:nvPr/>
        </p:nvSpPr>
        <p:spPr>
          <a:xfrm>
            <a:off x="6207919" y="1914287"/>
            <a:ext cx="2576870" cy="322064"/>
          </a:xfrm>
          <a:prstGeom prst="rect">
            <a:avLst/>
          </a:prstGeom>
          <a:noFill/>
        </p:spPr>
        <p:txBody>
          <a:bodyPr wrap="none" lIns="0" tIns="0" rIns="0" bIns="0" rtlCol="0" anchor="t"/>
          <a:lstStyle/>
          <a:p>
            <a:pPr marL="0" indent="0" algn="l">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Khu A</a:t>
            </a:r>
            <a:endParaRPr lang="en-US" sz="2000" dirty="0"/>
          </a:p>
        </p:txBody>
      </p:sp>
      <p:sp>
        <p:nvSpPr>
          <p:cNvPr id="7" name="Text 4"/>
          <p:cNvSpPr/>
          <p:nvPr/>
        </p:nvSpPr>
        <p:spPr>
          <a:xfrm>
            <a:off x="6207919" y="2359938"/>
            <a:ext cx="7700963" cy="329922"/>
          </a:xfrm>
          <a:prstGeom prst="rect">
            <a:avLst/>
          </a:prstGeom>
          <a:noFill/>
        </p:spPr>
        <p:txBody>
          <a:bodyPr wrap="none" lIns="0" tIns="0" rIns="0" bIns="0" rtlCol="0" anchor="t"/>
          <a:lstStyle/>
          <a:p>
            <a:pPr marL="0" indent="0" algn="l">
              <a:lnSpc>
                <a:spcPts val="2550"/>
              </a:lnSpc>
              <a:buNone/>
            </a:pPr>
            <a:r>
              <a:rPr lang="en-US" sz="1600" dirty="0">
                <a:solidFill>
                  <a:srgbClr val="EBECEF"/>
                </a:solidFill>
                <a:latin typeface="Epilogue" pitchFamily="34" charset="0"/>
                <a:ea typeface="Epilogue" pitchFamily="34" charset="-122"/>
                <a:cs typeface="Epilogue" pitchFamily="34" charset="-120"/>
              </a:rPr>
              <a:t>Thiết kế: 03/2010</a:t>
            </a:r>
            <a:endParaRPr lang="en-US" sz="1600" dirty="0"/>
          </a:p>
        </p:txBody>
      </p:sp>
      <p:sp>
        <p:nvSpPr>
          <p:cNvPr id="8" name="Text 5"/>
          <p:cNvSpPr/>
          <p:nvPr/>
        </p:nvSpPr>
        <p:spPr>
          <a:xfrm>
            <a:off x="6207919" y="2813447"/>
            <a:ext cx="7700963" cy="329922"/>
          </a:xfrm>
          <a:prstGeom prst="rect">
            <a:avLst/>
          </a:prstGeom>
          <a:noFill/>
        </p:spPr>
        <p:txBody>
          <a:bodyPr wrap="none" lIns="0" tIns="0" rIns="0" bIns="0" rtlCol="0" anchor="t"/>
          <a:lstStyle/>
          <a:p>
            <a:pPr marL="0" indent="0" algn="l">
              <a:lnSpc>
                <a:spcPts val="2550"/>
              </a:lnSpc>
              <a:buNone/>
            </a:pPr>
            <a:r>
              <a:rPr lang="en-US" sz="1600" dirty="0">
                <a:solidFill>
                  <a:srgbClr val="EBECEF"/>
                </a:solidFill>
                <a:latin typeface="Epilogue" pitchFamily="34" charset="0"/>
                <a:ea typeface="Epilogue" pitchFamily="34" charset="-122"/>
                <a:cs typeface="Epilogue" pitchFamily="34" charset="-120"/>
              </a:rPr>
              <a:t>Đấu thầu: 06/2010</a:t>
            </a:r>
            <a:endParaRPr lang="en-US" sz="1600" dirty="0"/>
          </a:p>
        </p:txBody>
      </p:sp>
      <p:sp>
        <p:nvSpPr>
          <p:cNvPr id="9" name="Text 6"/>
          <p:cNvSpPr/>
          <p:nvPr/>
        </p:nvSpPr>
        <p:spPr>
          <a:xfrm>
            <a:off x="6207919" y="3266956"/>
            <a:ext cx="7700963" cy="329922"/>
          </a:xfrm>
          <a:prstGeom prst="rect">
            <a:avLst/>
          </a:prstGeom>
          <a:noFill/>
        </p:spPr>
        <p:txBody>
          <a:bodyPr wrap="none" lIns="0" tIns="0" rIns="0" bIns="0" rtlCol="0" anchor="t"/>
          <a:lstStyle/>
          <a:p>
            <a:pPr marL="0" indent="0" algn="l">
              <a:lnSpc>
                <a:spcPts val="2550"/>
              </a:lnSpc>
              <a:buNone/>
            </a:pPr>
            <a:r>
              <a:rPr lang="en-US" sz="1600" dirty="0">
                <a:solidFill>
                  <a:srgbClr val="EBECEF"/>
                </a:solidFill>
                <a:latin typeface="Epilogue" pitchFamily="34" charset="0"/>
                <a:ea typeface="Epilogue" pitchFamily="34" charset="-122"/>
                <a:cs typeface="Epilogue" pitchFamily="34" charset="-120"/>
              </a:rPr>
              <a:t>Thi công: 05/2010 → 06/2011</a:t>
            </a:r>
            <a:endParaRPr lang="en-US" sz="1600" dirty="0"/>
          </a:p>
        </p:txBody>
      </p:sp>
      <p:sp>
        <p:nvSpPr>
          <p:cNvPr id="10" name="Text 7"/>
          <p:cNvSpPr/>
          <p:nvPr/>
        </p:nvSpPr>
        <p:spPr>
          <a:xfrm>
            <a:off x="6207919" y="3720465"/>
            <a:ext cx="7700963" cy="329922"/>
          </a:xfrm>
          <a:prstGeom prst="rect">
            <a:avLst/>
          </a:prstGeom>
          <a:noFill/>
        </p:spPr>
        <p:txBody>
          <a:bodyPr wrap="none" lIns="0" tIns="0" rIns="0" bIns="0" rtlCol="0" anchor="t"/>
          <a:lstStyle/>
          <a:p>
            <a:pPr marL="0" indent="0" algn="l">
              <a:lnSpc>
                <a:spcPts val="2550"/>
              </a:lnSpc>
              <a:buNone/>
            </a:pPr>
            <a:r>
              <a:rPr lang="en-US" sz="1600" dirty="0">
                <a:solidFill>
                  <a:srgbClr val="EBECEF"/>
                </a:solidFill>
                <a:latin typeface="Epilogue" pitchFamily="34" charset="0"/>
                <a:ea typeface="Epilogue" pitchFamily="34" charset="-122"/>
                <a:cs typeface="Epilogue" pitchFamily="34" charset="-120"/>
              </a:rPr>
              <a:t>Bàn giao: Cuối 2011</a:t>
            </a:r>
            <a:endParaRPr lang="en-US" sz="1600" dirty="0"/>
          </a:p>
        </p:txBody>
      </p:sp>
      <p:sp>
        <p:nvSpPr>
          <p:cNvPr id="11" name="Text 8"/>
          <p:cNvSpPr/>
          <p:nvPr/>
        </p:nvSpPr>
        <p:spPr>
          <a:xfrm>
            <a:off x="6207919" y="4411028"/>
            <a:ext cx="206097" cy="257651"/>
          </a:xfrm>
          <a:prstGeom prst="rect">
            <a:avLst/>
          </a:prstGeom>
          <a:noFill/>
        </p:spPr>
        <p:txBody>
          <a:bodyPr wrap="none" lIns="0" tIns="0" rIns="0" bIns="0" rtlCol="0" anchor="t"/>
          <a:lstStyle/>
          <a:p>
            <a:pPr marL="0" indent="0" algn="l">
              <a:lnSpc>
                <a:spcPts val="2550"/>
              </a:lnSpc>
              <a:buNone/>
            </a:pPr>
            <a:r>
              <a:rPr lang="en-US" sz="1600" dirty="0">
                <a:solidFill>
                  <a:srgbClr val="EBECEF"/>
                </a:solidFill>
                <a:latin typeface="Fraunces Light" pitchFamily="34" charset="0"/>
                <a:ea typeface="Fraunces Light" pitchFamily="34" charset="-122"/>
                <a:cs typeface="Fraunces Light" pitchFamily="34" charset="-120"/>
              </a:rPr>
              <a:t>02</a:t>
            </a:r>
            <a:endParaRPr lang="en-US" sz="1600" dirty="0"/>
          </a:p>
        </p:txBody>
      </p:sp>
      <p:sp>
        <p:nvSpPr>
          <p:cNvPr id="12" name="Shape 9"/>
          <p:cNvSpPr/>
          <p:nvPr/>
        </p:nvSpPr>
        <p:spPr>
          <a:xfrm>
            <a:off x="6207919" y="4738449"/>
            <a:ext cx="7700963" cy="22860"/>
          </a:xfrm>
          <a:prstGeom prst="rect">
            <a:avLst/>
          </a:prstGeom>
          <a:solidFill>
            <a:srgbClr val="8C98CA"/>
          </a:solidFill>
        </p:spPr>
      </p:sp>
      <p:sp>
        <p:nvSpPr>
          <p:cNvPr id="13" name="Text 10"/>
          <p:cNvSpPr/>
          <p:nvPr/>
        </p:nvSpPr>
        <p:spPr>
          <a:xfrm>
            <a:off x="6207919" y="4887158"/>
            <a:ext cx="2576870" cy="322064"/>
          </a:xfrm>
          <a:prstGeom prst="rect">
            <a:avLst/>
          </a:prstGeom>
          <a:noFill/>
        </p:spPr>
        <p:txBody>
          <a:bodyPr wrap="none" lIns="0" tIns="0" rIns="0" bIns="0" rtlCol="0" anchor="t"/>
          <a:lstStyle/>
          <a:p>
            <a:pPr marL="0" indent="0" algn="l">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Khu B</a:t>
            </a:r>
            <a:endParaRPr lang="en-US" sz="2000" dirty="0"/>
          </a:p>
        </p:txBody>
      </p:sp>
      <p:sp>
        <p:nvSpPr>
          <p:cNvPr id="14" name="Text 11"/>
          <p:cNvSpPr/>
          <p:nvPr/>
        </p:nvSpPr>
        <p:spPr>
          <a:xfrm>
            <a:off x="6207919" y="5332809"/>
            <a:ext cx="7700963" cy="329922"/>
          </a:xfrm>
          <a:prstGeom prst="rect">
            <a:avLst/>
          </a:prstGeom>
          <a:noFill/>
        </p:spPr>
        <p:txBody>
          <a:bodyPr wrap="none" lIns="0" tIns="0" rIns="0" bIns="0" rtlCol="0" anchor="t"/>
          <a:lstStyle/>
          <a:p>
            <a:pPr marL="0" indent="0" algn="l">
              <a:lnSpc>
                <a:spcPts val="2550"/>
              </a:lnSpc>
              <a:buNone/>
            </a:pPr>
            <a:r>
              <a:rPr lang="en-US" sz="1600" dirty="0">
                <a:solidFill>
                  <a:srgbClr val="EBECEF"/>
                </a:solidFill>
                <a:latin typeface="Epilogue" pitchFamily="34" charset="0"/>
                <a:ea typeface="Epilogue" pitchFamily="34" charset="-122"/>
                <a:cs typeface="Epilogue" pitchFamily="34" charset="-120"/>
              </a:rPr>
              <a:t>Thiết kế: 03/2010</a:t>
            </a:r>
            <a:endParaRPr lang="en-US" sz="1600" dirty="0"/>
          </a:p>
        </p:txBody>
      </p:sp>
      <p:sp>
        <p:nvSpPr>
          <p:cNvPr id="15" name="Text 12"/>
          <p:cNvSpPr/>
          <p:nvPr/>
        </p:nvSpPr>
        <p:spPr>
          <a:xfrm>
            <a:off x="6207919" y="5786318"/>
            <a:ext cx="7700963" cy="329922"/>
          </a:xfrm>
          <a:prstGeom prst="rect">
            <a:avLst/>
          </a:prstGeom>
          <a:noFill/>
        </p:spPr>
        <p:txBody>
          <a:bodyPr wrap="none" lIns="0" tIns="0" rIns="0" bIns="0" rtlCol="0" anchor="t"/>
          <a:lstStyle/>
          <a:p>
            <a:pPr marL="0" indent="0" algn="l">
              <a:lnSpc>
                <a:spcPts val="2550"/>
              </a:lnSpc>
              <a:buNone/>
            </a:pPr>
            <a:r>
              <a:rPr lang="en-US" sz="1600" dirty="0">
                <a:solidFill>
                  <a:srgbClr val="EBECEF"/>
                </a:solidFill>
                <a:latin typeface="Epilogue" pitchFamily="34" charset="0"/>
                <a:ea typeface="Epilogue" pitchFamily="34" charset="-122"/>
                <a:cs typeface="Epilogue" pitchFamily="34" charset="-120"/>
              </a:rPr>
              <a:t>Khởi công đồng loạt: 05/2010</a:t>
            </a:r>
            <a:endParaRPr lang="en-US" sz="1600" dirty="0"/>
          </a:p>
        </p:txBody>
      </p:sp>
      <p:sp>
        <p:nvSpPr>
          <p:cNvPr id="16" name="Text 13"/>
          <p:cNvSpPr/>
          <p:nvPr/>
        </p:nvSpPr>
        <p:spPr>
          <a:xfrm>
            <a:off x="6207919" y="6239827"/>
            <a:ext cx="7700963" cy="329922"/>
          </a:xfrm>
          <a:prstGeom prst="rect">
            <a:avLst/>
          </a:prstGeom>
          <a:noFill/>
        </p:spPr>
        <p:txBody>
          <a:bodyPr wrap="none" lIns="0" tIns="0" rIns="0" bIns="0" rtlCol="0" anchor="t"/>
          <a:lstStyle/>
          <a:p>
            <a:pPr marL="0" indent="0" algn="l">
              <a:lnSpc>
                <a:spcPts val="2550"/>
              </a:lnSpc>
              <a:buNone/>
            </a:pPr>
            <a:r>
              <a:rPr lang="en-US" sz="1600" dirty="0">
                <a:solidFill>
                  <a:srgbClr val="EBECEF"/>
                </a:solidFill>
                <a:latin typeface="Epilogue" pitchFamily="34" charset="0"/>
                <a:ea typeface="Epilogue" pitchFamily="34" charset="-122"/>
                <a:cs typeface="Epilogue" pitchFamily="34" charset="-120"/>
              </a:rPr>
              <a:t>Hoàn thành: 06/2011</a:t>
            </a:r>
            <a:endParaRPr lang="en-US" sz="1600" dirty="0"/>
          </a:p>
        </p:txBody>
      </p:sp>
      <p:sp>
        <p:nvSpPr>
          <p:cNvPr id="17" name="Text 14"/>
          <p:cNvSpPr/>
          <p:nvPr/>
        </p:nvSpPr>
        <p:spPr>
          <a:xfrm>
            <a:off x="6207919" y="6956108"/>
            <a:ext cx="7700963" cy="659844"/>
          </a:xfrm>
          <a:prstGeom prst="rect">
            <a:avLst/>
          </a:prstGeom>
          <a:noFill/>
        </p:spPr>
        <p:txBody>
          <a:bodyPr wrap="square" lIns="0" tIns="0" rIns="0" bIns="0" rtlCol="0" anchor="t"/>
          <a:lstStyle/>
          <a:p>
            <a:pPr marL="0" indent="0" algn="l">
              <a:lnSpc>
                <a:spcPts val="2550"/>
              </a:lnSpc>
              <a:buNone/>
            </a:pPr>
            <a:r>
              <a:rPr lang="en-US" sz="1600" dirty="0">
                <a:solidFill>
                  <a:srgbClr val="EBECEF"/>
                </a:solidFill>
                <a:latin typeface="Epilogue" pitchFamily="34" charset="0"/>
                <a:ea typeface="Epilogue" pitchFamily="34" charset="-122"/>
                <a:cs typeface="Epilogue" pitchFamily="34" charset="-120"/>
              </a:rPr>
              <a:t>Hai khu vực chính này được triển khai song song, đảm bảo tiến độ chung của dự án.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70258"/>
            <a:ext cx="4536519" cy="566976"/>
          </a:xfrm>
          <a:prstGeom prst="rect">
            <a:avLst/>
          </a:prstGeom>
          <a:noFill/>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Lời chào mở đầu</a:t>
            </a:r>
            <a:endParaRPr lang="en-US" sz="3550" dirty="0"/>
          </a:p>
        </p:txBody>
      </p:sp>
      <p:sp>
        <p:nvSpPr>
          <p:cNvPr id="4" name="Text 1"/>
          <p:cNvSpPr/>
          <p:nvPr/>
        </p:nvSpPr>
        <p:spPr>
          <a:xfrm>
            <a:off x="793790" y="4877395"/>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Kính thưa thầy và các bạn,</a:t>
            </a:r>
            <a:endParaRPr lang="en-US" sz="1750" dirty="0"/>
          </a:p>
        </p:txBody>
      </p:sp>
      <p:sp>
        <p:nvSpPr>
          <p:cNvPr id="5" name="Text 2"/>
          <p:cNvSpPr/>
          <p:nvPr/>
        </p:nvSpPr>
        <p:spPr>
          <a:xfrm>
            <a:off x="1133951" y="5750600"/>
            <a:ext cx="12702659" cy="1088708"/>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Nhóm chúng em xin trân trọng trình bày báo cáo dự án "Xây dựng Ký túc xá sinh viên Đại học Quốc gia TP.HCM". Bài trình bày sẽ bao gồm tổng quan dự án, kế hoạch thực hiện chi tiết, nguồn vốn dự kiến, các rủi ro tiềm ẩn, phương pháp kiểm soát dự án và các công cụ quản lý sẽ được áp dụng.</a:t>
            </a:r>
            <a:endParaRPr lang="en-US" sz="1750" dirty="0"/>
          </a:p>
        </p:txBody>
      </p:sp>
      <p:sp>
        <p:nvSpPr>
          <p:cNvPr id="6" name="Shape 3"/>
          <p:cNvSpPr/>
          <p:nvPr/>
        </p:nvSpPr>
        <p:spPr>
          <a:xfrm>
            <a:off x="793790" y="5495449"/>
            <a:ext cx="30480" cy="1599009"/>
          </a:xfrm>
          <a:prstGeom prst="rect">
            <a:avLst/>
          </a:prstGeom>
          <a:solidFill>
            <a:srgbClr val="8C98CA"/>
          </a:solid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38726"/>
            <a:ext cx="7556421" cy="1133951"/>
          </a:xfrm>
          <a:prstGeom prst="rect">
            <a:avLst/>
          </a:prstGeom>
          <a:noFill/>
        </p:spPr>
        <p:txBody>
          <a:bodyPr wrap="square" lIns="0" tIns="0" rIns="0" bIns="0" rtlCol="0" anchor="t"/>
          <a:lstStyle/>
          <a:p>
            <a:pPr marL="0" indent="0" algn="l">
              <a:lnSpc>
                <a:spcPts val="4450"/>
              </a:lnSpc>
              <a:buNone/>
            </a:pPr>
            <a:r>
              <a:rPr lang="en-US" sz="355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Fraunces Medium" pitchFamily="34" charset="0"/>
                <a:ea typeface="Fraunces Medium" pitchFamily="34" charset="-122"/>
                <a:cs typeface="Fraunces Medium" pitchFamily="34" charset="-120"/>
              </a:rPr>
              <a:t>Tiến Độ Các Công Trình Phụ Trợ &amp; Dịch Vụ</a:t>
            </a:r>
            <a:endParaRPr lang="en-US" sz="355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Fraunces Medium" pitchFamily="34" charset="0"/>
              <a:ea typeface="Fraunces Medium" pitchFamily="34" charset="-122"/>
              <a:cs typeface="Fraunces Medium" pitchFamily="34" charset="-120"/>
            </a:endParaRPr>
          </a:p>
        </p:txBody>
      </p:sp>
      <p:sp>
        <p:nvSpPr>
          <p:cNvPr id="4" name="Text 1"/>
          <p:cNvSpPr/>
          <p:nvPr/>
        </p:nvSpPr>
        <p:spPr>
          <a:xfrm>
            <a:off x="793790" y="2712839"/>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Ngoài các khu nhà ở, dự án còn tập trung xây dựng các tiện ích thiết yếu phục vụ đời sống sinh viên.</a:t>
            </a:r>
            <a:endParaRPr lang="en-US" sz="1750" dirty="0"/>
          </a:p>
        </p:txBody>
      </p:sp>
      <p:sp>
        <p:nvSpPr>
          <p:cNvPr id="5" name="Shape 2"/>
          <p:cNvSpPr/>
          <p:nvPr/>
        </p:nvSpPr>
        <p:spPr>
          <a:xfrm>
            <a:off x="963811" y="3693795"/>
            <a:ext cx="30480" cy="2316004"/>
          </a:xfrm>
          <a:prstGeom prst="roundRect">
            <a:avLst>
              <a:gd name="adj" fmla="val 312558"/>
            </a:avLst>
          </a:prstGeom>
          <a:solidFill>
            <a:srgbClr val="414A70"/>
          </a:solidFill>
        </p:spPr>
      </p:sp>
      <p:sp>
        <p:nvSpPr>
          <p:cNvPr id="6" name="Shape 3"/>
          <p:cNvSpPr/>
          <p:nvPr/>
        </p:nvSpPr>
        <p:spPr>
          <a:xfrm>
            <a:off x="933331" y="3933706"/>
            <a:ext cx="453628" cy="30480"/>
          </a:xfrm>
          <a:prstGeom prst="roundRect">
            <a:avLst>
              <a:gd name="adj" fmla="val 312558"/>
            </a:avLst>
          </a:prstGeom>
          <a:solidFill>
            <a:srgbClr val="414A70"/>
          </a:solidFill>
        </p:spPr>
      </p:sp>
      <p:sp>
        <p:nvSpPr>
          <p:cNvPr id="7" name="Shape 4"/>
          <p:cNvSpPr/>
          <p:nvPr/>
        </p:nvSpPr>
        <p:spPr>
          <a:xfrm>
            <a:off x="878800" y="3863935"/>
            <a:ext cx="170021" cy="170021"/>
          </a:xfrm>
          <a:prstGeom prst="roundRect">
            <a:avLst>
              <a:gd name="adj" fmla="val 268908"/>
            </a:avLst>
          </a:prstGeom>
          <a:solidFill>
            <a:srgbClr val="8C98CA"/>
          </a:solidFill>
        </p:spPr>
      </p:sp>
      <p:sp>
        <p:nvSpPr>
          <p:cNvPr id="8" name="Text 5"/>
          <p:cNvSpPr/>
          <p:nvPr/>
        </p:nvSpPr>
        <p:spPr>
          <a:xfrm>
            <a:off x="1871186" y="377166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2010 – 2011</a:t>
            </a:r>
            <a:endParaRPr lang="en-US" sz="2200" dirty="0"/>
          </a:p>
        </p:txBody>
      </p:sp>
      <p:sp>
        <p:nvSpPr>
          <p:cNvPr id="9" name="Text 6"/>
          <p:cNvSpPr/>
          <p:nvPr/>
        </p:nvSpPr>
        <p:spPr>
          <a:xfrm>
            <a:off x="1871186" y="4262080"/>
            <a:ext cx="6479024" cy="362903"/>
          </a:xfrm>
          <a:prstGeom prst="rect">
            <a:avLst/>
          </a:prstGeom>
          <a:noFill/>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Nhà ăn</a:t>
            </a:r>
            <a:endParaRPr lang="en-US" sz="1750" dirty="0"/>
          </a:p>
        </p:txBody>
      </p:sp>
      <p:sp>
        <p:nvSpPr>
          <p:cNvPr id="10" name="Shape 7"/>
          <p:cNvSpPr/>
          <p:nvPr/>
        </p:nvSpPr>
        <p:spPr>
          <a:xfrm>
            <a:off x="933331" y="5318522"/>
            <a:ext cx="453628" cy="30480"/>
          </a:xfrm>
          <a:prstGeom prst="roundRect">
            <a:avLst>
              <a:gd name="adj" fmla="val 312558"/>
            </a:avLst>
          </a:prstGeom>
          <a:solidFill>
            <a:srgbClr val="414A70"/>
          </a:solidFill>
        </p:spPr>
      </p:sp>
      <p:sp>
        <p:nvSpPr>
          <p:cNvPr id="11" name="Shape 8"/>
          <p:cNvSpPr/>
          <p:nvPr/>
        </p:nvSpPr>
        <p:spPr>
          <a:xfrm>
            <a:off x="878800" y="5248751"/>
            <a:ext cx="170021" cy="170021"/>
          </a:xfrm>
          <a:prstGeom prst="roundRect">
            <a:avLst>
              <a:gd name="adj" fmla="val 268908"/>
            </a:avLst>
          </a:prstGeom>
          <a:solidFill>
            <a:srgbClr val="8C98CA"/>
          </a:solidFill>
        </p:spPr>
      </p:sp>
      <p:sp>
        <p:nvSpPr>
          <p:cNvPr id="12" name="Text 9"/>
          <p:cNvSpPr/>
          <p:nvPr/>
        </p:nvSpPr>
        <p:spPr>
          <a:xfrm>
            <a:off x="1871186" y="515647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2011 – 2013</a:t>
            </a:r>
            <a:endParaRPr lang="en-US" sz="2200" dirty="0"/>
          </a:p>
        </p:txBody>
      </p:sp>
      <p:sp>
        <p:nvSpPr>
          <p:cNvPr id="13" name="Text 10"/>
          <p:cNvSpPr/>
          <p:nvPr/>
        </p:nvSpPr>
        <p:spPr>
          <a:xfrm>
            <a:off x="1871186" y="5646896"/>
            <a:ext cx="6479024" cy="362903"/>
          </a:xfrm>
          <a:prstGeom prst="rect">
            <a:avLst/>
          </a:prstGeom>
          <a:noFill/>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Bệnh viện, nhà văn hóa, siêu thị, bến xe</a:t>
            </a:r>
            <a:endParaRPr lang="en-US" sz="1750" dirty="0"/>
          </a:p>
        </p:txBody>
      </p:sp>
      <p:sp>
        <p:nvSpPr>
          <p:cNvPr id="14" name="Text 11"/>
          <p:cNvSpPr/>
          <p:nvPr/>
        </p:nvSpPr>
        <p:spPr>
          <a:xfrm>
            <a:off x="793790" y="6264950"/>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Các công trình này góp phần hoàn thiện môi trường sống và học tập, tạo nên một làng đại học hiện đại và đầy đủ tiện nghi.</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37197"/>
            <a:ext cx="7556421" cy="2126337"/>
          </a:xfrm>
          <a:prstGeom prst="rect">
            <a:avLst/>
          </a:prstGeom>
          <a:noFill/>
        </p:spPr>
        <p:txBody>
          <a:bodyPr wrap="square" lIns="0" tIns="0" rIns="0" bIns="0" rtlCol="0" anchor="t"/>
          <a:lstStyle/>
          <a:p>
            <a:pPr marL="0" indent="0" algn="l">
              <a:lnSpc>
                <a:spcPts val="5550"/>
              </a:lnSpc>
              <a:buNone/>
            </a:pPr>
            <a:r>
              <a:rPr lang="en-US" sz="48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Times New Roman" panose="02020603050405020304" charset="0"/>
                <a:ea typeface="Inter Bold" pitchFamily="34" charset="-122"/>
                <a:cs typeface="Times New Roman" panose="02020603050405020304" charset="0"/>
              </a:rPr>
              <a:t>ĐẦU TƯ &amp; NGUỒN VỐN: XÂY DỰNG KHU ĐÔ THỊ ĐẠI HỌC HIỆN ĐẠI</a:t>
            </a:r>
            <a:endParaRPr lang="en-US" sz="48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Times New Roman" panose="02020603050405020304" charset="0"/>
              <a:ea typeface="Inter Bold" pitchFamily="34" charset="-122"/>
              <a:cs typeface="Times New Roman" panose="02020603050405020304" charset="0"/>
            </a:endParaRPr>
          </a:p>
        </p:txBody>
      </p:sp>
      <p:sp>
        <p:nvSpPr>
          <p:cNvPr id="4" name="Text 1"/>
          <p:cNvSpPr/>
          <p:nvPr/>
        </p:nvSpPr>
        <p:spPr>
          <a:xfrm>
            <a:off x="6280190" y="4803696"/>
            <a:ext cx="7556421" cy="1088708"/>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Dự án đầu tư phát triển Khu đô thị Đại học Quốc gia TP.HCM là một sáng kiến chiến lược nhằm tạo ra một môi trường học tập và sinh hoạt đẳng cấp quốc tế.</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51575" y="627102"/>
            <a:ext cx="4536519" cy="566976"/>
          </a:xfrm>
          <a:prstGeom prst="rect">
            <a:avLst/>
          </a:prstGeom>
          <a:noFill/>
        </p:spPr>
        <p:txBody>
          <a:bodyPr wrap="none" lIns="0" tIns="0" rIns="0" bIns="0" rtlCol="0" anchor="t"/>
          <a:lstStyle/>
          <a:p>
            <a:pPr marL="0" indent="0" algn="l">
              <a:lnSpc>
                <a:spcPts val="4450"/>
              </a:lnSpc>
              <a:buNone/>
            </a:pPr>
            <a:r>
              <a:rPr lang="en-US" sz="3550" b="1" dirty="0">
                <a:solidFill>
                  <a:srgbClr val="000000"/>
                </a:solidFill>
                <a:latin typeface="Times New Roman" panose="02020603050405020304" charset="0"/>
                <a:ea typeface="Inter Bold" pitchFamily="34" charset="-122"/>
                <a:cs typeface="Times New Roman" panose="02020603050405020304" charset="0"/>
              </a:rPr>
              <a:t>HÌNH THỨC ĐẦU TƯ</a:t>
            </a:r>
            <a:endParaRPr lang="en-US" sz="3550" b="1" dirty="0">
              <a:solidFill>
                <a:srgbClr val="000000"/>
              </a:solidFill>
              <a:latin typeface="Times New Roman" panose="02020603050405020304" charset="0"/>
              <a:ea typeface="Inter Bold" pitchFamily="34" charset="-122"/>
              <a:cs typeface="Times New Roman" panose="02020603050405020304" charset="0"/>
            </a:endParaRPr>
          </a:p>
        </p:txBody>
      </p:sp>
      <p:sp>
        <p:nvSpPr>
          <p:cNvPr id="4" name="Shape 1"/>
          <p:cNvSpPr/>
          <p:nvPr/>
        </p:nvSpPr>
        <p:spPr>
          <a:xfrm>
            <a:off x="793790" y="1874401"/>
            <a:ext cx="3664744" cy="3120628"/>
          </a:xfrm>
          <a:prstGeom prst="roundRect">
            <a:avLst>
              <a:gd name="adj" fmla="val 4688"/>
            </a:avLst>
          </a:prstGeom>
          <a:solidFill>
            <a:srgbClr val="FFFFFF"/>
          </a:solidFill>
        </p:spPr>
      </p:sp>
      <p:sp>
        <p:nvSpPr>
          <p:cNvPr id="5" name="Shape 2"/>
          <p:cNvSpPr/>
          <p:nvPr/>
        </p:nvSpPr>
        <p:spPr>
          <a:xfrm>
            <a:off x="793790" y="1843921"/>
            <a:ext cx="3664744" cy="121920"/>
          </a:xfrm>
          <a:prstGeom prst="roundRect">
            <a:avLst>
              <a:gd name="adj" fmla="val 78139"/>
            </a:avLst>
          </a:prstGeom>
          <a:solidFill>
            <a:srgbClr val="4950BC"/>
          </a:solidFill>
        </p:spPr>
      </p:sp>
      <p:sp>
        <p:nvSpPr>
          <p:cNvPr id="6" name="Shape 3"/>
          <p:cNvSpPr/>
          <p:nvPr/>
        </p:nvSpPr>
        <p:spPr>
          <a:xfrm>
            <a:off x="2285940" y="1534239"/>
            <a:ext cx="680442" cy="680442"/>
          </a:xfrm>
          <a:prstGeom prst="roundRect">
            <a:avLst>
              <a:gd name="adj" fmla="val 134383"/>
            </a:avLst>
          </a:prstGeom>
          <a:solidFill>
            <a:srgbClr val="4950BC"/>
          </a:solidFill>
        </p:spPr>
      </p:sp>
      <p:sp>
        <p:nvSpPr>
          <p:cNvPr id="7" name="Text 4"/>
          <p:cNvSpPr/>
          <p:nvPr/>
        </p:nvSpPr>
        <p:spPr>
          <a:xfrm>
            <a:off x="2490014" y="1704380"/>
            <a:ext cx="272177" cy="340162"/>
          </a:xfrm>
          <a:prstGeom prst="rect">
            <a:avLst/>
          </a:prstGeom>
          <a:noFill/>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1</a:t>
            </a:r>
            <a:endParaRPr lang="en-US" sz="2100" dirty="0"/>
          </a:p>
        </p:txBody>
      </p:sp>
      <p:sp>
        <p:nvSpPr>
          <p:cNvPr id="8" name="Text 5"/>
          <p:cNvSpPr/>
          <p:nvPr/>
        </p:nvSpPr>
        <p:spPr>
          <a:xfrm>
            <a:off x="1108869" y="2441377"/>
            <a:ext cx="2839283"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charset="0"/>
                <a:ea typeface="Inter Bold" pitchFamily="34" charset="-122"/>
                <a:cs typeface="Times New Roman" panose="02020603050405020304" charset="0"/>
              </a:rPr>
              <a:t>Đầu tư xây dựng mới</a:t>
            </a:r>
            <a:endParaRPr lang="en-US" sz="22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9" name="Text 6"/>
          <p:cNvSpPr/>
          <p:nvPr/>
        </p:nvSpPr>
        <p:spPr>
          <a:xfrm>
            <a:off x="1051084" y="2931795"/>
            <a:ext cx="3150156"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Triển khai xây dựng các công trình hiện đại, đáp ứng nhu cầu phát triển bền vững của đô thị đại học.</a:t>
            </a:r>
            <a:endParaRPr lang="en-US" sz="1750" dirty="0"/>
          </a:p>
        </p:txBody>
      </p:sp>
      <p:sp>
        <p:nvSpPr>
          <p:cNvPr id="10" name="Shape 7"/>
          <p:cNvSpPr/>
          <p:nvPr/>
        </p:nvSpPr>
        <p:spPr>
          <a:xfrm>
            <a:off x="4685348" y="1874401"/>
            <a:ext cx="3664863" cy="3120628"/>
          </a:xfrm>
          <a:prstGeom prst="roundRect">
            <a:avLst>
              <a:gd name="adj" fmla="val 4688"/>
            </a:avLst>
          </a:prstGeom>
          <a:solidFill>
            <a:srgbClr val="FFFFFF"/>
          </a:solidFill>
        </p:spPr>
      </p:sp>
      <p:sp>
        <p:nvSpPr>
          <p:cNvPr id="11" name="Shape 8"/>
          <p:cNvSpPr/>
          <p:nvPr/>
        </p:nvSpPr>
        <p:spPr>
          <a:xfrm>
            <a:off x="4685348" y="1843921"/>
            <a:ext cx="3664863" cy="121920"/>
          </a:xfrm>
          <a:prstGeom prst="roundRect">
            <a:avLst>
              <a:gd name="adj" fmla="val 78139"/>
            </a:avLst>
          </a:prstGeom>
          <a:solidFill>
            <a:srgbClr val="4950BC"/>
          </a:solidFill>
        </p:spPr>
      </p:sp>
      <p:sp>
        <p:nvSpPr>
          <p:cNvPr id="12" name="Shape 9"/>
          <p:cNvSpPr/>
          <p:nvPr/>
        </p:nvSpPr>
        <p:spPr>
          <a:xfrm>
            <a:off x="6177498" y="1534239"/>
            <a:ext cx="680442" cy="680442"/>
          </a:xfrm>
          <a:prstGeom prst="roundRect">
            <a:avLst>
              <a:gd name="adj" fmla="val 134383"/>
            </a:avLst>
          </a:prstGeom>
          <a:solidFill>
            <a:srgbClr val="4950BC"/>
          </a:solidFill>
        </p:spPr>
      </p:sp>
      <p:sp>
        <p:nvSpPr>
          <p:cNvPr id="13" name="Text 10"/>
          <p:cNvSpPr/>
          <p:nvPr/>
        </p:nvSpPr>
        <p:spPr>
          <a:xfrm>
            <a:off x="6381571" y="1704380"/>
            <a:ext cx="272177" cy="340162"/>
          </a:xfrm>
          <a:prstGeom prst="rect">
            <a:avLst/>
          </a:prstGeom>
          <a:noFill/>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2</a:t>
            </a:r>
            <a:endParaRPr lang="en-US" sz="2100" dirty="0"/>
          </a:p>
        </p:txBody>
      </p:sp>
      <p:sp>
        <p:nvSpPr>
          <p:cNvPr id="14" name="Text 11"/>
          <p:cNvSpPr/>
          <p:nvPr/>
        </p:nvSpPr>
        <p:spPr>
          <a:xfrm>
            <a:off x="4942642" y="2441377"/>
            <a:ext cx="3150275" cy="708660"/>
          </a:xfrm>
          <a:prstGeom prst="rect">
            <a:avLst/>
          </a:prstGeom>
          <a:noFill/>
        </p:spPr>
        <p:txBody>
          <a:bodyPr wrap="square" lIns="0" tIns="0" rIns="0" bIns="0" rtlCol="0" anchor="t"/>
          <a:lstStyle/>
          <a:p>
            <a:pPr marL="0" indent="0" algn="l">
              <a:lnSpc>
                <a:spcPts val="2750"/>
              </a:lnSpc>
              <a:buNone/>
            </a:pPr>
            <a:r>
              <a:rPr lang="en-US" sz="2200" b="1" dirty="0">
                <a:solidFill>
                  <a:srgbClr val="272525"/>
                </a:solidFill>
                <a:latin typeface="Times New Roman" panose="02020603050405020304" charset="0"/>
                <a:ea typeface="Inter Bold" pitchFamily="34" charset="-122"/>
                <a:cs typeface="Times New Roman" panose="02020603050405020304" charset="0"/>
              </a:rPr>
              <a:t>Hoàn thiện hạ tầng toàn khu A</a:t>
            </a:r>
            <a:endParaRPr lang="en-US" sz="22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5" name="Text 12"/>
          <p:cNvSpPr/>
          <p:nvPr/>
        </p:nvSpPr>
        <p:spPr>
          <a:xfrm>
            <a:off x="4942642" y="3286125"/>
            <a:ext cx="3150275"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charset="0"/>
                <a:ea typeface="Inter" panose="02000503000000020004" pitchFamily="34" charset="-122"/>
                <a:cs typeface="Times New Roman" panose="02020603050405020304" charset="0"/>
              </a:rPr>
              <a:t>Nâng cấp và cải tạo hệ thống hạ tầng hiện có, đảm bảo đồng bộ và hiệu quả sử dụng.</a:t>
            </a:r>
            <a:endParaRPr lang="en-US" sz="175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16" name="Shape 13"/>
          <p:cNvSpPr/>
          <p:nvPr/>
        </p:nvSpPr>
        <p:spPr>
          <a:xfrm>
            <a:off x="793790" y="5562005"/>
            <a:ext cx="7556421" cy="2040493"/>
          </a:xfrm>
          <a:prstGeom prst="roundRect">
            <a:avLst>
              <a:gd name="adj" fmla="val 7170"/>
            </a:avLst>
          </a:prstGeom>
          <a:solidFill>
            <a:srgbClr val="FFFFFF"/>
          </a:solidFill>
        </p:spPr>
      </p:sp>
      <p:sp>
        <p:nvSpPr>
          <p:cNvPr id="17" name="Shape 14"/>
          <p:cNvSpPr/>
          <p:nvPr/>
        </p:nvSpPr>
        <p:spPr>
          <a:xfrm>
            <a:off x="793790" y="5531525"/>
            <a:ext cx="7556421" cy="121920"/>
          </a:xfrm>
          <a:prstGeom prst="roundRect">
            <a:avLst>
              <a:gd name="adj" fmla="val 78139"/>
            </a:avLst>
          </a:prstGeom>
          <a:solidFill>
            <a:srgbClr val="4950BC"/>
          </a:solidFill>
        </p:spPr>
      </p:sp>
      <p:sp>
        <p:nvSpPr>
          <p:cNvPr id="18" name="Shape 15"/>
          <p:cNvSpPr/>
          <p:nvPr/>
        </p:nvSpPr>
        <p:spPr>
          <a:xfrm>
            <a:off x="4231779" y="5221843"/>
            <a:ext cx="680442" cy="680442"/>
          </a:xfrm>
          <a:prstGeom prst="roundRect">
            <a:avLst>
              <a:gd name="adj" fmla="val 134383"/>
            </a:avLst>
          </a:prstGeom>
          <a:solidFill>
            <a:srgbClr val="4950BC"/>
          </a:solidFill>
        </p:spPr>
      </p:sp>
      <p:sp>
        <p:nvSpPr>
          <p:cNvPr id="19" name="Text 16"/>
          <p:cNvSpPr/>
          <p:nvPr/>
        </p:nvSpPr>
        <p:spPr>
          <a:xfrm>
            <a:off x="4435852" y="5391983"/>
            <a:ext cx="272177" cy="340162"/>
          </a:xfrm>
          <a:prstGeom prst="rect">
            <a:avLst/>
          </a:prstGeom>
          <a:noFill/>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3</a:t>
            </a:r>
            <a:endParaRPr lang="en-US" sz="2100" dirty="0"/>
          </a:p>
        </p:txBody>
      </p:sp>
      <p:sp>
        <p:nvSpPr>
          <p:cNvPr id="20" name="Text 17"/>
          <p:cNvSpPr/>
          <p:nvPr/>
        </p:nvSpPr>
        <p:spPr>
          <a:xfrm>
            <a:off x="1051084" y="6128980"/>
            <a:ext cx="3344942"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charset="0"/>
                <a:ea typeface="Inter Bold" pitchFamily="34" charset="-122"/>
                <a:cs typeface="Times New Roman" panose="02020603050405020304" charset="0"/>
              </a:rPr>
              <a:t>Xây dựng đồng bộ khu B</a:t>
            </a:r>
            <a:endParaRPr lang="en-US" sz="22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21" name="Text 18"/>
          <p:cNvSpPr/>
          <p:nvPr/>
        </p:nvSpPr>
        <p:spPr>
          <a:xfrm>
            <a:off x="1051084" y="6619399"/>
            <a:ext cx="7041832"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Phát triển khu B thành một trung tâm mới với các tiện ích đa dạng và hiện đại.</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3425" y="576263"/>
            <a:ext cx="9906595" cy="523875"/>
          </a:xfrm>
          <a:prstGeom prst="rect">
            <a:avLst/>
          </a:prstGeom>
          <a:noFill/>
        </p:spPr>
        <p:txBody>
          <a:bodyPr wrap="none" lIns="0" tIns="0" rIns="0" bIns="0" rtlCol="0" anchor="t"/>
          <a:lstStyle/>
          <a:p>
            <a:pPr marL="0" indent="0" algn="l">
              <a:lnSpc>
                <a:spcPts val="4100"/>
              </a:lnSpc>
              <a:buNone/>
            </a:pPr>
            <a:r>
              <a:rPr lang="en-US" sz="3300" b="1" dirty="0">
                <a:solidFill>
                  <a:schemeClr val="bg1"/>
                </a:solidFill>
                <a:latin typeface="Times New Roman" panose="02020603050405020304" charset="0"/>
                <a:ea typeface="Inter Bold" pitchFamily="34" charset="-122"/>
                <a:cs typeface="Times New Roman" panose="02020603050405020304" charset="0"/>
              </a:rPr>
              <a:t>NỘI DUNG ĐẦU TƯ KHU A: NÂNG CẤP &amp; CẢI TẠO</a:t>
            </a:r>
            <a:endParaRPr lang="en-US" sz="3300" b="1" dirty="0">
              <a:solidFill>
                <a:schemeClr val="bg1"/>
              </a:solidFill>
              <a:latin typeface="Times New Roman" panose="02020603050405020304" charset="0"/>
              <a:ea typeface="Inter Bold" pitchFamily="34" charset="-122"/>
              <a:cs typeface="Times New Roman" panose="02020603050405020304" charset="0"/>
            </a:endParaRPr>
          </a:p>
        </p:txBody>
      </p:sp>
      <p:pic>
        <p:nvPicPr>
          <p:cNvPr id="3" name="Image 0" descr="preencoded.png"/>
          <p:cNvPicPr>
            <a:picLocks noChangeAspect="1"/>
          </p:cNvPicPr>
          <p:nvPr/>
        </p:nvPicPr>
        <p:blipFill>
          <a:blip r:embed="rId1"/>
          <a:stretch>
            <a:fillRect/>
          </a:stretch>
        </p:blipFill>
        <p:spPr>
          <a:xfrm>
            <a:off x="733425" y="1650206"/>
            <a:ext cx="6326148" cy="6326148"/>
          </a:xfrm>
          <a:prstGeom prst="rect">
            <a:avLst/>
          </a:prstGeom>
        </p:spPr>
      </p:pic>
      <p:sp>
        <p:nvSpPr>
          <p:cNvPr id="5" name="Text 1"/>
          <p:cNvSpPr/>
          <p:nvPr/>
        </p:nvSpPr>
        <p:spPr>
          <a:xfrm>
            <a:off x="8259485" y="1638776"/>
            <a:ext cx="2619375" cy="327422"/>
          </a:xfrm>
          <a:prstGeom prst="rect">
            <a:avLst/>
          </a:prstGeom>
          <a:noFill/>
        </p:spPr>
        <p:txBody>
          <a:bodyPr wrap="none" lIns="0" tIns="0" rIns="0" bIns="0" rtlCol="0" anchor="t"/>
          <a:lstStyle/>
          <a:p>
            <a:pPr marL="0" indent="0" algn="l">
              <a:lnSpc>
                <a:spcPts val="2550"/>
              </a:lnSpc>
              <a:buNone/>
            </a:pPr>
            <a:r>
              <a:rPr lang="en-US" sz="2050" b="1" dirty="0">
                <a:solidFill>
                  <a:schemeClr val="bg1"/>
                </a:solidFill>
                <a:latin typeface="Times New Roman" panose="02020603050405020304" charset="0"/>
                <a:ea typeface="Inter Bold" pitchFamily="34" charset="-122"/>
                <a:cs typeface="Times New Roman" panose="02020603050405020304" charset="0"/>
              </a:rPr>
              <a:t>Hoàn thiện hạ tầng</a:t>
            </a:r>
            <a:endParaRPr lang="en-US" sz="20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6" name="Text 2"/>
          <p:cNvSpPr/>
          <p:nvPr/>
        </p:nvSpPr>
        <p:spPr>
          <a:xfrm>
            <a:off x="8259485" y="2175748"/>
            <a:ext cx="5645110" cy="670560"/>
          </a:xfrm>
          <a:prstGeom prst="rect">
            <a:avLst/>
          </a:prstGeom>
          <a:noFill/>
        </p:spPr>
        <p:txBody>
          <a:bodyPr wrap="square" lIns="0" tIns="0" rIns="0" bIns="0" rtlCol="0" anchor="t"/>
          <a:lstStyle/>
          <a:p>
            <a:pPr marL="0" indent="0" algn="l">
              <a:lnSpc>
                <a:spcPts val="2600"/>
              </a:lnSpc>
              <a:buNone/>
            </a:pPr>
            <a:r>
              <a:rPr lang="en-US" sz="1650" dirty="0">
                <a:solidFill>
                  <a:schemeClr val="bg1"/>
                </a:solidFill>
                <a:latin typeface="Inter" panose="02000503000000020004" pitchFamily="34" charset="0"/>
                <a:ea typeface="Inter" panose="02000503000000020004" pitchFamily="34" charset="-122"/>
                <a:cs typeface="Inter" panose="02000503000000020004" pitchFamily="34" charset="-120"/>
              </a:rPr>
              <a:t>Nâng cấp đường xá, hệ thống cấp thoát nước, chiếu sáng và cảnh quan xanh.</a:t>
            </a:r>
            <a:endParaRPr lang="en-US" sz="16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8" name="Text 3"/>
          <p:cNvSpPr/>
          <p:nvPr/>
        </p:nvSpPr>
        <p:spPr>
          <a:xfrm>
            <a:off x="8259485" y="3265408"/>
            <a:ext cx="4358045" cy="327422"/>
          </a:xfrm>
          <a:prstGeom prst="rect">
            <a:avLst/>
          </a:prstGeom>
          <a:noFill/>
        </p:spPr>
        <p:txBody>
          <a:bodyPr wrap="none" lIns="0" tIns="0" rIns="0" bIns="0" rtlCol="0" anchor="t"/>
          <a:lstStyle/>
          <a:p>
            <a:pPr marL="0" indent="0" algn="l">
              <a:lnSpc>
                <a:spcPts val="2550"/>
              </a:lnSpc>
              <a:buNone/>
            </a:pPr>
            <a:r>
              <a:rPr lang="en-US" sz="2050" b="1" dirty="0">
                <a:solidFill>
                  <a:schemeClr val="bg1"/>
                </a:solidFill>
                <a:latin typeface="Times New Roman" panose="02020603050405020304" charset="0"/>
                <a:ea typeface="Inter Bold" pitchFamily="34" charset="-122"/>
                <a:cs typeface="Times New Roman" panose="02020603050405020304" charset="0"/>
              </a:rPr>
              <a:t>Cải tạo nhà ở và công trình phụ trợ</a:t>
            </a:r>
            <a:endParaRPr lang="en-US" sz="20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9" name="Text 4"/>
          <p:cNvSpPr/>
          <p:nvPr/>
        </p:nvSpPr>
        <p:spPr>
          <a:xfrm>
            <a:off x="8259485" y="3802380"/>
            <a:ext cx="5645110" cy="670560"/>
          </a:xfrm>
          <a:prstGeom prst="rect">
            <a:avLst/>
          </a:prstGeom>
          <a:noFill/>
        </p:spPr>
        <p:txBody>
          <a:bodyPr wrap="square" lIns="0" tIns="0" rIns="0" bIns="0" rtlCol="0" anchor="t"/>
          <a:lstStyle/>
          <a:p>
            <a:pPr marL="0" indent="0" algn="l">
              <a:lnSpc>
                <a:spcPts val="2600"/>
              </a:lnSpc>
              <a:buNone/>
            </a:pPr>
            <a:r>
              <a:rPr lang="en-US" sz="1650" dirty="0">
                <a:solidFill>
                  <a:schemeClr val="bg1"/>
                </a:solidFill>
                <a:latin typeface="Inter" panose="02000503000000020004" pitchFamily="34" charset="0"/>
                <a:ea typeface="Inter" panose="02000503000000020004" pitchFamily="34" charset="-122"/>
                <a:cs typeface="Inter" panose="02000503000000020004" pitchFamily="34" charset="-120"/>
              </a:rPr>
              <a:t>Biến các công trình cũ thành không gian sống tiện nghi, an toàn cho sinh viên.</a:t>
            </a:r>
            <a:endParaRPr lang="en-US" sz="16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1" name="Text 5"/>
          <p:cNvSpPr/>
          <p:nvPr/>
        </p:nvSpPr>
        <p:spPr>
          <a:xfrm>
            <a:off x="8259485" y="4892040"/>
            <a:ext cx="2619375" cy="327422"/>
          </a:xfrm>
          <a:prstGeom prst="rect">
            <a:avLst/>
          </a:prstGeom>
          <a:noFill/>
        </p:spPr>
        <p:txBody>
          <a:bodyPr wrap="none" lIns="0" tIns="0" rIns="0" bIns="0" rtlCol="0" anchor="t"/>
          <a:lstStyle/>
          <a:p>
            <a:pPr marL="0" indent="0" algn="l">
              <a:lnSpc>
                <a:spcPts val="2550"/>
              </a:lnSpc>
              <a:buNone/>
            </a:pPr>
            <a:r>
              <a:rPr lang="en-US" sz="2050" b="1" dirty="0">
                <a:solidFill>
                  <a:schemeClr val="bg1"/>
                </a:solidFill>
                <a:latin typeface="Times New Roman" panose="02020603050405020304" charset="0"/>
                <a:ea typeface="Inter Bold" pitchFamily="34" charset="-122"/>
                <a:cs typeface="Times New Roman" panose="02020603050405020304" charset="0"/>
              </a:rPr>
              <a:t>Kết nối liên hoàn</a:t>
            </a:r>
            <a:endParaRPr lang="en-US" sz="20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2" name="Text 6"/>
          <p:cNvSpPr/>
          <p:nvPr/>
        </p:nvSpPr>
        <p:spPr>
          <a:xfrm>
            <a:off x="8259485" y="5429012"/>
            <a:ext cx="5645110" cy="670560"/>
          </a:xfrm>
          <a:prstGeom prst="rect">
            <a:avLst/>
          </a:prstGeom>
          <a:noFill/>
        </p:spPr>
        <p:txBody>
          <a:bodyPr wrap="square" lIns="0" tIns="0" rIns="0" bIns="0" rtlCol="0" anchor="t"/>
          <a:lstStyle/>
          <a:p>
            <a:pPr marL="0" indent="0" algn="l">
              <a:lnSpc>
                <a:spcPts val="2600"/>
              </a:lnSpc>
              <a:buNone/>
            </a:pPr>
            <a:r>
              <a:rPr lang="en-US" sz="1650" dirty="0">
                <a:solidFill>
                  <a:schemeClr val="bg1"/>
                </a:solidFill>
                <a:latin typeface="Inter" panose="02000503000000020004" pitchFamily="34" charset="0"/>
                <a:ea typeface="Inter" panose="02000503000000020004" pitchFamily="34" charset="-122"/>
                <a:cs typeface="Inter" panose="02000503000000020004" pitchFamily="34" charset="-120"/>
              </a:rPr>
              <a:t>Đảm bảo giao thông thuận tiện và liên kết chặt chẽ với các khu vực lân cận.</a:t>
            </a:r>
            <a:endParaRPr lang="en-US" sz="16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6235" y="736521"/>
            <a:ext cx="7767399" cy="983456"/>
          </a:xfrm>
          <a:prstGeom prst="rect">
            <a:avLst/>
          </a:prstGeom>
          <a:noFill/>
        </p:spPr>
        <p:txBody>
          <a:bodyPr wrap="square" lIns="0" tIns="0" rIns="0" bIns="0" rtlCol="0" anchor="t"/>
          <a:lstStyle/>
          <a:p>
            <a:pPr marL="0" indent="0" algn="l">
              <a:lnSpc>
                <a:spcPts val="3850"/>
              </a:lnSpc>
              <a:buNone/>
            </a:pPr>
            <a:r>
              <a:rPr lang="en-US" sz="3050" b="1" dirty="0">
                <a:solidFill>
                  <a:schemeClr val="bg1"/>
                </a:solidFill>
                <a:latin typeface="Times New Roman" panose="02020603050405020304" charset="0"/>
                <a:ea typeface="Inter Bold" pitchFamily="34" charset="-122"/>
                <a:cs typeface="Times New Roman" panose="02020603050405020304" charset="0"/>
              </a:rPr>
              <a:t>NỘI DUNG ĐẦU TƯ KHU B: PHÁT TRIỂN ĐÔ THỊ ĐẠI HỌC THÔNG MINH</a:t>
            </a:r>
            <a:endParaRPr lang="en-US" sz="3050" b="1" dirty="0">
              <a:solidFill>
                <a:schemeClr val="bg1"/>
              </a:solidFill>
              <a:latin typeface="Times New Roman" panose="02020603050405020304" charset="0"/>
              <a:ea typeface="Inter Bold" pitchFamily="34" charset="-122"/>
              <a:cs typeface="Times New Roman" panose="02020603050405020304" charset="0"/>
            </a:endParaRPr>
          </a:p>
        </p:txBody>
      </p:sp>
      <p:pic>
        <p:nvPicPr>
          <p:cNvPr id="4"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300" y="2037755"/>
            <a:ext cx="589955" cy="589955"/>
          </a:xfrm>
          <a:prstGeom prst="rect">
            <a:avLst/>
          </a:prstGeom>
        </p:spPr>
      </p:pic>
      <p:sp>
        <p:nvSpPr>
          <p:cNvPr id="5" name="Text 1"/>
          <p:cNvSpPr/>
          <p:nvPr/>
        </p:nvSpPr>
        <p:spPr>
          <a:xfrm>
            <a:off x="1511935" y="2180749"/>
            <a:ext cx="2930366" cy="307300"/>
          </a:xfrm>
          <a:prstGeom prst="rect">
            <a:avLst/>
          </a:prstGeom>
          <a:noFill/>
        </p:spPr>
        <p:txBody>
          <a:bodyPr wrap="none" lIns="0" tIns="0" rIns="0" bIns="0" rtlCol="0" anchor="t"/>
          <a:lstStyle/>
          <a:p>
            <a:pPr marL="0" indent="0" algn="l">
              <a:lnSpc>
                <a:spcPts val="2400"/>
              </a:lnSpc>
              <a:buNone/>
            </a:pPr>
            <a:r>
              <a:rPr lang="en-US" sz="1900" b="1" dirty="0">
                <a:solidFill>
                  <a:schemeClr val="bg1"/>
                </a:solidFill>
                <a:latin typeface="Times New Roman" panose="02020603050405020304" charset="0"/>
                <a:ea typeface="Inter Bold" pitchFamily="34" charset="-122"/>
                <a:cs typeface="Times New Roman" panose="02020603050405020304" charset="0"/>
              </a:rPr>
              <a:t>Nhà ở sinh viên cao tầng</a:t>
            </a:r>
            <a:endParaRPr lang="en-US" sz="19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6" name="Text 2"/>
          <p:cNvSpPr/>
          <p:nvPr/>
        </p:nvSpPr>
        <p:spPr>
          <a:xfrm>
            <a:off x="1511935" y="2628900"/>
            <a:ext cx="6931700" cy="629364"/>
          </a:xfrm>
          <a:prstGeom prst="rect">
            <a:avLst/>
          </a:prstGeom>
          <a:noFill/>
        </p:spPr>
        <p:txBody>
          <a:bodyPr wrap="square" lIns="0" tIns="0" rIns="0" bIns="0" rtlCol="0" anchor="t"/>
          <a:lstStyle/>
          <a:p>
            <a:pPr marL="0" indent="0" algn="l">
              <a:lnSpc>
                <a:spcPts val="2450"/>
              </a:lnSpc>
              <a:buNone/>
            </a:pPr>
            <a:r>
              <a:rPr lang="en-US" sz="1500" dirty="0">
                <a:solidFill>
                  <a:schemeClr val="bg1"/>
                </a:solidFill>
                <a:latin typeface="Inter" panose="02000503000000020004" pitchFamily="34" charset="0"/>
                <a:ea typeface="Inter" panose="02000503000000020004" pitchFamily="34" charset="-122"/>
                <a:cs typeface="Inter" panose="02000503000000020004" pitchFamily="34" charset="-120"/>
              </a:rPr>
              <a:t>Thiết kế hiện đại, tối ưu không gian, cung cấp môi trường sống chất lượng cao.</a:t>
            </a:r>
            <a:endParaRPr lang="en-US" sz="150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pic>
        <p:nvPicPr>
          <p:cNvPr id="7" name="Image 2" descr="preencoded.png"/>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688300" y="3651528"/>
            <a:ext cx="589955" cy="589955"/>
          </a:xfrm>
          <a:prstGeom prst="rect">
            <a:avLst/>
          </a:prstGeom>
        </p:spPr>
      </p:pic>
      <p:sp>
        <p:nvSpPr>
          <p:cNvPr id="8" name="Text 3"/>
          <p:cNvSpPr/>
          <p:nvPr/>
        </p:nvSpPr>
        <p:spPr>
          <a:xfrm>
            <a:off x="1511935" y="3794522"/>
            <a:ext cx="3941921" cy="307300"/>
          </a:xfrm>
          <a:prstGeom prst="rect">
            <a:avLst/>
          </a:prstGeom>
          <a:noFill/>
        </p:spPr>
        <p:txBody>
          <a:bodyPr wrap="none" lIns="0" tIns="0" rIns="0" bIns="0" rtlCol="0" anchor="t"/>
          <a:lstStyle/>
          <a:p>
            <a:pPr marL="0" indent="0" algn="l">
              <a:lnSpc>
                <a:spcPts val="2400"/>
              </a:lnSpc>
              <a:buNone/>
            </a:pPr>
            <a:r>
              <a:rPr lang="en-US" sz="1900" b="1" dirty="0">
                <a:solidFill>
                  <a:schemeClr val="bg1"/>
                </a:solidFill>
                <a:latin typeface="Times New Roman" panose="02020603050405020304" charset="0"/>
                <a:ea typeface="Inter Bold" pitchFamily="34" charset="-122"/>
                <a:cs typeface="Times New Roman" panose="02020603050405020304" charset="0"/>
              </a:rPr>
              <a:t>Không gian học tập &amp; thương mại</a:t>
            </a:r>
            <a:endParaRPr lang="en-US" sz="19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9" name="Text 4"/>
          <p:cNvSpPr/>
          <p:nvPr/>
        </p:nvSpPr>
        <p:spPr>
          <a:xfrm>
            <a:off x="1511935" y="4242673"/>
            <a:ext cx="6931700" cy="629364"/>
          </a:xfrm>
          <a:prstGeom prst="rect">
            <a:avLst/>
          </a:prstGeom>
          <a:noFill/>
        </p:spPr>
        <p:txBody>
          <a:bodyPr wrap="square" lIns="0" tIns="0" rIns="0" bIns="0" rtlCol="0" anchor="t"/>
          <a:lstStyle/>
          <a:p>
            <a:pPr marL="0" indent="0" algn="l">
              <a:lnSpc>
                <a:spcPts val="2450"/>
              </a:lnSpc>
              <a:buNone/>
            </a:pPr>
            <a:r>
              <a:rPr lang="en-US" sz="1500" dirty="0">
                <a:solidFill>
                  <a:schemeClr val="bg1"/>
                </a:solidFill>
                <a:latin typeface="Inter" panose="02000503000000020004" pitchFamily="34" charset="0"/>
                <a:ea typeface="Inter" panose="02000503000000020004" pitchFamily="34" charset="-122"/>
                <a:cs typeface="Inter" panose="02000503000000020004" pitchFamily="34" charset="-120"/>
              </a:rPr>
              <a:t>Tích hợp thư viện, khu vực tự học, cửa hàng tiện lợi và các dịch vụ thiết yếu.</a:t>
            </a:r>
            <a:endParaRPr lang="en-US" sz="150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pic>
        <p:nvPicPr>
          <p:cNvPr id="10" name="Image 3"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688300" y="5265301"/>
            <a:ext cx="589955" cy="589955"/>
          </a:xfrm>
          <a:prstGeom prst="rect">
            <a:avLst/>
          </a:prstGeom>
        </p:spPr>
      </p:pic>
      <p:sp>
        <p:nvSpPr>
          <p:cNvPr id="11" name="Text 5"/>
          <p:cNvSpPr/>
          <p:nvPr/>
        </p:nvSpPr>
        <p:spPr>
          <a:xfrm>
            <a:off x="1511935" y="5408295"/>
            <a:ext cx="2458403" cy="307300"/>
          </a:xfrm>
          <a:prstGeom prst="rect">
            <a:avLst/>
          </a:prstGeom>
          <a:noFill/>
        </p:spPr>
        <p:txBody>
          <a:bodyPr wrap="none" lIns="0" tIns="0" rIns="0" bIns="0" rtlCol="0" anchor="t"/>
          <a:lstStyle/>
          <a:p>
            <a:pPr marL="0" indent="0" algn="l">
              <a:lnSpc>
                <a:spcPts val="2400"/>
              </a:lnSpc>
              <a:buNone/>
            </a:pPr>
            <a:r>
              <a:rPr lang="en-US" sz="1900" b="1" dirty="0">
                <a:solidFill>
                  <a:schemeClr val="bg1"/>
                </a:solidFill>
                <a:latin typeface="Times New Roman" panose="02020603050405020304" charset="0"/>
                <a:ea typeface="Inter Bold" pitchFamily="34" charset="-122"/>
                <a:cs typeface="Times New Roman" panose="02020603050405020304" charset="0"/>
              </a:rPr>
              <a:t>Khu vực thể thao</a:t>
            </a:r>
            <a:endParaRPr lang="en-US" sz="19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2" name="Text 6"/>
          <p:cNvSpPr/>
          <p:nvPr/>
        </p:nvSpPr>
        <p:spPr>
          <a:xfrm>
            <a:off x="1524000" y="5856446"/>
            <a:ext cx="6931700" cy="314682"/>
          </a:xfrm>
          <a:prstGeom prst="rect">
            <a:avLst/>
          </a:prstGeom>
          <a:noFill/>
        </p:spPr>
        <p:txBody>
          <a:bodyPr wrap="none" lIns="0" tIns="0" rIns="0" bIns="0" rtlCol="0" anchor="t"/>
          <a:lstStyle/>
          <a:p>
            <a:pPr marL="0" indent="0" algn="l">
              <a:lnSpc>
                <a:spcPts val="2450"/>
              </a:lnSpc>
              <a:buNone/>
            </a:pPr>
            <a:r>
              <a:rPr lang="en-US" sz="1500" dirty="0">
                <a:solidFill>
                  <a:schemeClr val="bg1"/>
                </a:solidFill>
                <a:latin typeface="Inter" panose="02000503000000020004" pitchFamily="34" charset="0"/>
                <a:ea typeface="Inter" panose="02000503000000020004" pitchFamily="34" charset="-122"/>
                <a:cs typeface="Inter" panose="02000503000000020004" pitchFamily="34" charset="-120"/>
              </a:rPr>
              <a:t>Sân vận động, nhà thi đấu đa năng và các tiện ích rèn luyện sức khỏe.</a:t>
            </a:r>
            <a:endParaRPr lang="en-US" sz="150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pic>
        <p:nvPicPr>
          <p:cNvPr id="13" name="Image 4" descr="preencoded.png"/>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688300" y="6564392"/>
            <a:ext cx="589955" cy="589955"/>
          </a:xfrm>
          <a:prstGeom prst="rect">
            <a:avLst/>
          </a:prstGeom>
        </p:spPr>
      </p:pic>
      <p:sp>
        <p:nvSpPr>
          <p:cNvPr id="14" name="Text 7"/>
          <p:cNvSpPr/>
          <p:nvPr/>
        </p:nvSpPr>
        <p:spPr>
          <a:xfrm>
            <a:off x="1524000" y="6707386"/>
            <a:ext cx="3050500" cy="307300"/>
          </a:xfrm>
          <a:prstGeom prst="rect">
            <a:avLst/>
          </a:prstGeom>
          <a:noFill/>
        </p:spPr>
        <p:txBody>
          <a:bodyPr wrap="none" lIns="0" tIns="0" rIns="0" bIns="0" rtlCol="0" anchor="t"/>
          <a:lstStyle/>
          <a:p>
            <a:pPr marL="0" indent="0" algn="l">
              <a:lnSpc>
                <a:spcPts val="2400"/>
              </a:lnSpc>
              <a:buNone/>
            </a:pPr>
            <a:r>
              <a:rPr lang="en-US" sz="1900" b="1" dirty="0">
                <a:solidFill>
                  <a:schemeClr val="bg1"/>
                </a:solidFill>
                <a:latin typeface="Times New Roman" panose="02020603050405020304" charset="0"/>
                <a:ea typeface="Inter Bold" pitchFamily="34" charset="-122"/>
                <a:cs typeface="Times New Roman" panose="02020603050405020304" charset="0"/>
              </a:rPr>
              <a:t>Đô thị đại học thông minh</a:t>
            </a:r>
            <a:endParaRPr lang="en-US" sz="19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5" name="Text 8"/>
          <p:cNvSpPr/>
          <p:nvPr/>
        </p:nvSpPr>
        <p:spPr>
          <a:xfrm>
            <a:off x="1524000" y="7155537"/>
            <a:ext cx="6931700" cy="314682"/>
          </a:xfrm>
          <a:prstGeom prst="rect">
            <a:avLst/>
          </a:prstGeom>
          <a:noFill/>
        </p:spPr>
        <p:txBody>
          <a:bodyPr wrap="none" lIns="0" tIns="0" rIns="0" bIns="0" rtlCol="0" anchor="t"/>
          <a:lstStyle/>
          <a:p>
            <a:pPr marL="0" indent="0" algn="l">
              <a:lnSpc>
                <a:spcPts val="2450"/>
              </a:lnSpc>
              <a:buNone/>
            </a:pPr>
            <a:r>
              <a:rPr lang="en-US" sz="1500" dirty="0">
                <a:solidFill>
                  <a:schemeClr val="bg1"/>
                </a:solidFill>
                <a:latin typeface="Inter" panose="02000503000000020004" pitchFamily="34" charset="0"/>
                <a:ea typeface="Inter" panose="02000503000000020004" pitchFamily="34" charset="-122"/>
                <a:cs typeface="Inter" panose="02000503000000020004" pitchFamily="34" charset="-120"/>
              </a:rPr>
              <a:t>Ứng dụng công nghệ 4.0 trong quản lý, vận hành và cung cấp tiện ích.</a:t>
            </a:r>
            <a:endParaRPr lang="en-US" sz="150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2360" y="1349216"/>
            <a:ext cx="9072920" cy="566976"/>
          </a:xfrm>
          <a:prstGeom prst="rect">
            <a:avLst/>
          </a:prstGeom>
          <a:noFill/>
        </p:spPr>
        <p:txBody>
          <a:bodyPr wrap="none" lIns="0" tIns="0" rIns="0" bIns="0" rtlCol="0" anchor="t"/>
          <a:lstStyle/>
          <a:p>
            <a:pPr marL="0" indent="0" algn="l">
              <a:lnSpc>
                <a:spcPts val="4450"/>
              </a:lnSpc>
              <a:buNone/>
            </a:pPr>
            <a:r>
              <a:rPr lang="en-US" sz="3550" b="1" dirty="0">
                <a:solidFill>
                  <a:schemeClr val="bg1"/>
                </a:solidFill>
                <a:latin typeface="Times New Roman" panose="02020603050405020304" charset="0"/>
                <a:ea typeface="Inter Bold" pitchFamily="34" charset="-122"/>
                <a:cs typeface="Times New Roman" panose="02020603050405020304" charset="0"/>
              </a:rPr>
              <a:t>MỤC TIÊU ĐẦU TƯ: KIẾN TẠO TƯƠNG LAI</a:t>
            </a:r>
            <a:endParaRPr lang="en-US" sz="35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3" name="Shape 1"/>
          <p:cNvSpPr/>
          <p:nvPr/>
        </p:nvSpPr>
        <p:spPr>
          <a:xfrm>
            <a:off x="2967514" y="2369820"/>
            <a:ext cx="2173724" cy="1306949"/>
          </a:xfrm>
          <a:prstGeom prst="roundRect">
            <a:avLst>
              <a:gd name="adj" fmla="val 7289"/>
            </a:avLst>
          </a:prstGeom>
          <a:solidFill>
            <a:srgbClr val="DADBF1"/>
          </a:solidFill>
          <a:ln w="7620">
            <a:solidFill>
              <a:srgbClr val="C0C1D7"/>
            </a:solidFill>
            <a:prstDash val="solid"/>
          </a:ln>
        </p:spPr>
      </p:sp>
      <p:sp>
        <p:nvSpPr>
          <p:cNvPr id="4" name="Text 2"/>
          <p:cNvSpPr/>
          <p:nvPr/>
        </p:nvSpPr>
        <p:spPr>
          <a:xfrm>
            <a:off x="3894892" y="2823924"/>
            <a:ext cx="318968" cy="398621"/>
          </a:xfrm>
          <a:prstGeom prst="rect">
            <a:avLst/>
          </a:prstGeom>
          <a:noFill/>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1</a:t>
            </a:r>
            <a:endParaRPr lang="en-US" sz="2500" dirty="0"/>
          </a:p>
        </p:txBody>
      </p:sp>
      <p:sp>
        <p:nvSpPr>
          <p:cNvPr id="5" name="Text 3"/>
          <p:cNvSpPr/>
          <p:nvPr/>
        </p:nvSpPr>
        <p:spPr>
          <a:xfrm>
            <a:off x="5356622" y="2596634"/>
            <a:ext cx="3656290" cy="354330"/>
          </a:xfrm>
          <a:prstGeom prst="rect">
            <a:avLst/>
          </a:prstGeom>
          <a:noFill/>
        </p:spPr>
        <p:txBody>
          <a:bodyPr wrap="none" lIns="0" tIns="0" rIns="0" bIns="0" rtlCol="0" anchor="t"/>
          <a:lstStyle/>
          <a:p>
            <a:pPr marL="0" indent="0" algn="l">
              <a:lnSpc>
                <a:spcPts val="2750"/>
              </a:lnSpc>
              <a:buNone/>
            </a:pPr>
            <a:r>
              <a:rPr lang="en-US" sz="2200" b="1" dirty="0">
                <a:solidFill>
                  <a:schemeClr val="bg1"/>
                </a:solidFill>
                <a:latin typeface="Times New Roman" panose="02020603050405020304" charset="0"/>
                <a:ea typeface="Inter Bold" pitchFamily="34" charset="-122"/>
                <a:cs typeface="Times New Roman" panose="02020603050405020304" charset="0"/>
              </a:rPr>
              <a:t>Đáp ứng nhu cầu sinh viên</a:t>
            </a:r>
            <a:endParaRPr lang="en-US" sz="22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6" name="Text 4"/>
          <p:cNvSpPr/>
          <p:nvPr/>
        </p:nvSpPr>
        <p:spPr>
          <a:xfrm>
            <a:off x="5368052" y="3087053"/>
            <a:ext cx="7138868" cy="362903"/>
          </a:xfrm>
          <a:prstGeom prst="rect">
            <a:avLst/>
          </a:prstGeom>
          <a:noFill/>
        </p:spPr>
        <p:txBody>
          <a:bodyPr wrap="none" lIns="0" tIns="0" rIns="0" bIns="0" rtlCol="0" anchor="t"/>
          <a:lstStyle/>
          <a:p>
            <a:pPr marL="0" indent="0" algn="l">
              <a:lnSpc>
                <a:spcPts val="285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Cung cấp chỗ ở và tiện ích đồng bộ cho hàng chục ngàn sinh viên.</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7" name="Shape 5"/>
          <p:cNvSpPr/>
          <p:nvPr/>
        </p:nvSpPr>
        <p:spPr>
          <a:xfrm>
            <a:off x="5254585" y="3661529"/>
            <a:ext cx="8468678" cy="15240"/>
          </a:xfrm>
          <a:prstGeom prst="roundRect">
            <a:avLst>
              <a:gd name="adj" fmla="val 625116"/>
            </a:avLst>
          </a:prstGeom>
          <a:solidFill>
            <a:srgbClr val="C0C1D7"/>
          </a:solidFill>
        </p:spPr>
      </p:sp>
      <p:sp>
        <p:nvSpPr>
          <p:cNvPr id="8" name="Shape 6"/>
          <p:cNvSpPr/>
          <p:nvPr/>
        </p:nvSpPr>
        <p:spPr>
          <a:xfrm>
            <a:off x="1880592" y="3790117"/>
            <a:ext cx="4347567" cy="1306949"/>
          </a:xfrm>
          <a:prstGeom prst="roundRect">
            <a:avLst>
              <a:gd name="adj" fmla="val 7289"/>
            </a:avLst>
          </a:prstGeom>
          <a:solidFill>
            <a:srgbClr val="DADBF1"/>
          </a:solidFill>
          <a:ln w="7620">
            <a:solidFill>
              <a:srgbClr val="C0C1D7"/>
            </a:solidFill>
            <a:prstDash val="solid"/>
          </a:ln>
        </p:spPr>
      </p:sp>
      <p:sp>
        <p:nvSpPr>
          <p:cNvPr id="9" name="Text 7"/>
          <p:cNvSpPr/>
          <p:nvPr/>
        </p:nvSpPr>
        <p:spPr>
          <a:xfrm>
            <a:off x="3894892" y="4244221"/>
            <a:ext cx="318968" cy="398621"/>
          </a:xfrm>
          <a:prstGeom prst="rect">
            <a:avLst/>
          </a:prstGeom>
          <a:noFill/>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0" name="Text 8"/>
          <p:cNvSpPr/>
          <p:nvPr/>
        </p:nvSpPr>
        <p:spPr>
          <a:xfrm>
            <a:off x="6443543" y="4016931"/>
            <a:ext cx="3760351" cy="354330"/>
          </a:xfrm>
          <a:prstGeom prst="rect">
            <a:avLst/>
          </a:prstGeom>
          <a:noFill/>
        </p:spPr>
        <p:txBody>
          <a:bodyPr wrap="none" lIns="0" tIns="0" rIns="0" bIns="0" rtlCol="0" anchor="t"/>
          <a:lstStyle/>
          <a:p>
            <a:pPr marL="0" indent="0" algn="l">
              <a:lnSpc>
                <a:spcPts val="2750"/>
              </a:lnSpc>
              <a:buNone/>
            </a:pPr>
            <a:r>
              <a:rPr lang="en-US" sz="2200" b="1" dirty="0">
                <a:solidFill>
                  <a:schemeClr val="bg1"/>
                </a:solidFill>
                <a:latin typeface="Times New Roman" panose="02020603050405020304" charset="0"/>
                <a:ea typeface="Inter Bold" pitchFamily="34" charset="-122"/>
                <a:cs typeface="Times New Roman" panose="02020603050405020304" charset="0"/>
              </a:rPr>
              <a:t>Môi trường sống lành mạnh</a:t>
            </a:r>
            <a:endParaRPr lang="en-US" sz="22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1" name="Text 9"/>
          <p:cNvSpPr/>
          <p:nvPr/>
        </p:nvSpPr>
        <p:spPr>
          <a:xfrm>
            <a:off x="6454973" y="4507349"/>
            <a:ext cx="5945981" cy="362903"/>
          </a:xfrm>
          <a:prstGeom prst="rect">
            <a:avLst/>
          </a:prstGeom>
          <a:noFill/>
        </p:spPr>
        <p:txBody>
          <a:bodyPr wrap="none" lIns="0" tIns="0" rIns="0" bIns="0" rtlCol="0" anchor="t"/>
          <a:lstStyle/>
          <a:p>
            <a:pPr marL="0" indent="0" algn="l">
              <a:lnSpc>
                <a:spcPts val="285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Xây dựng cộng đồng văn minh, xanh sạch đẹp, an toàn.</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2" name="Shape 10"/>
          <p:cNvSpPr/>
          <p:nvPr/>
        </p:nvSpPr>
        <p:spPr>
          <a:xfrm>
            <a:off x="6341507" y="5081826"/>
            <a:ext cx="7381756" cy="15240"/>
          </a:xfrm>
          <a:prstGeom prst="roundRect">
            <a:avLst>
              <a:gd name="adj" fmla="val 625116"/>
            </a:avLst>
          </a:prstGeom>
          <a:solidFill>
            <a:srgbClr val="C0C1D7"/>
          </a:solidFill>
        </p:spPr>
      </p:sp>
      <p:sp>
        <p:nvSpPr>
          <p:cNvPr id="13" name="Shape 11"/>
          <p:cNvSpPr/>
          <p:nvPr/>
        </p:nvSpPr>
        <p:spPr>
          <a:xfrm>
            <a:off x="793790" y="5210413"/>
            <a:ext cx="6521410" cy="1669852"/>
          </a:xfrm>
          <a:prstGeom prst="roundRect">
            <a:avLst>
              <a:gd name="adj" fmla="val 5705"/>
            </a:avLst>
          </a:prstGeom>
          <a:solidFill>
            <a:srgbClr val="DADBF1"/>
          </a:solidFill>
          <a:ln w="7620">
            <a:solidFill>
              <a:srgbClr val="C0C1D7"/>
            </a:solidFill>
            <a:prstDash val="solid"/>
          </a:ln>
        </p:spPr>
      </p:sp>
      <p:sp>
        <p:nvSpPr>
          <p:cNvPr id="14" name="Text 12"/>
          <p:cNvSpPr/>
          <p:nvPr/>
        </p:nvSpPr>
        <p:spPr>
          <a:xfrm>
            <a:off x="3895011" y="5845969"/>
            <a:ext cx="318968" cy="398621"/>
          </a:xfrm>
          <a:prstGeom prst="rect">
            <a:avLst/>
          </a:prstGeom>
          <a:noFill/>
        </p:spPr>
        <p:txBody>
          <a:bodyPr wrap="none" lIns="0" tIns="0" rIns="0" bIns="0" rtlCol="0" anchor="t"/>
          <a:lstStyle/>
          <a:p>
            <a:pPr marL="0" indent="0" algn="ctr">
              <a:lnSpc>
                <a:spcPts val="4000"/>
              </a:lnSpc>
              <a:buNone/>
            </a:pPr>
            <a:r>
              <a:rPr lang="en-US" sz="2500" b="1" dirty="0">
                <a:solidFill>
                  <a:srgbClr val="272525"/>
                </a:solidFill>
                <a:latin typeface="Inter Bold" pitchFamily="34" charset="0"/>
                <a:ea typeface="Inter Bold" pitchFamily="34" charset="-122"/>
                <a:cs typeface="Inter Bold" pitchFamily="34" charset="-120"/>
              </a:rPr>
              <a:t>3</a:t>
            </a:r>
            <a:endParaRPr lang="en-US" sz="2500" dirty="0"/>
          </a:p>
        </p:txBody>
      </p:sp>
      <p:sp>
        <p:nvSpPr>
          <p:cNvPr id="15" name="Text 13"/>
          <p:cNvSpPr/>
          <p:nvPr/>
        </p:nvSpPr>
        <p:spPr>
          <a:xfrm>
            <a:off x="7542014" y="5437227"/>
            <a:ext cx="3886319" cy="354330"/>
          </a:xfrm>
          <a:prstGeom prst="rect">
            <a:avLst/>
          </a:prstGeom>
          <a:noFill/>
        </p:spPr>
        <p:txBody>
          <a:bodyPr wrap="none" lIns="0" tIns="0" rIns="0" bIns="0" rtlCol="0" anchor="t"/>
          <a:lstStyle/>
          <a:p>
            <a:pPr marL="0" indent="0" algn="l">
              <a:lnSpc>
                <a:spcPts val="2750"/>
              </a:lnSpc>
              <a:buNone/>
            </a:pPr>
            <a:r>
              <a:rPr lang="en-US" sz="2200" b="1" dirty="0">
                <a:solidFill>
                  <a:schemeClr val="bg1"/>
                </a:solidFill>
                <a:latin typeface="Times New Roman" panose="02020603050405020304" charset="0"/>
                <a:ea typeface="Inter Bold" pitchFamily="34" charset="-122"/>
                <a:cs typeface="Times New Roman" panose="02020603050405020304" charset="0"/>
              </a:rPr>
              <a:t>Nâng cao vị thế ĐHQG-HCM</a:t>
            </a:r>
            <a:endParaRPr lang="en-US" sz="22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6" name="Text 14"/>
          <p:cNvSpPr/>
          <p:nvPr/>
        </p:nvSpPr>
        <p:spPr>
          <a:xfrm>
            <a:off x="7542014" y="5927646"/>
            <a:ext cx="6067782" cy="725805"/>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Biến ĐHQG-HCM thành trung tâm giáo dục hàng đầu khu vực và quốc tế.</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1647" y="621983"/>
            <a:ext cx="10278189" cy="565547"/>
          </a:xfrm>
          <a:prstGeom prst="rect">
            <a:avLst/>
          </a:prstGeom>
          <a:noFill/>
        </p:spPr>
        <p:txBody>
          <a:bodyPr wrap="none" lIns="0" tIns="0" rIns="0" bIns="0" rtlCol="0" anchor="t"/>
          <a:lstStyle/>
          <a:p>
            <a:pPr marL="0" indent="0" algn="l">
              <a:lnSpc>
                <a:spcPts val="4450"/>
              </a:lnSpc>
              <a:buNone/>
            </a:pPr>
            <a:r>
              <a:rPr lang="en-US" sz="3550" b="1" dirty="0">
                <a:solidFill>
                  <a:schemeClr val="bg1"/>
                </a:solidFill>
                <a:latin typeface="Times New Roman" panose="02020603050405020304" charset="0"/>
                <a:ea typeface="Inter Bold" pitchFamily="34" charset="-122"/>
                <a:cs typeface="Times New Roman" panose="02020603050405020304" charset="0"/>
              </a:rPr>
              <a:t>TỔNG MỨC ĐẦU TƯ: CHI TIẾT CÁC HẠNG MỤC</a:t>
            </a:r>
            <a:endParaRPr lang="en-US" sz="35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3" name="Text 1"/>
          <p:cNvSpPr/>
          <p:nvPr/>
        </p:nvSpPr>
        <p:spPr>
          <a:xfrm>
            <a:off x="791647" y="1639848"/>
            <a:ext cx="13047107" cy="361950"/>
          </a:xfrm>
          <a:prstGeom prst="rect">
            <a:avLst/>
          </a:prstGeom>
          <a:noFill/>
        </p:spPr>
        <p:txBody>
          <a:bodyPr wrap="none" lIns="0" tIns="0" rIns="0" bIns="0" rtlCol="0" anchor="t"/>
          <a:lstStyle/>
          <a:p>
            <a:pPr marL="0" indent="0" algn="l">
              <a:lnSpc>
                <a:spcPts val="280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Tổng mức đầu tư dự kiến là 3.529.903.993.260 đồng, được phân bổ chi tiết như sau:</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4" name="Shape 2"/>
          <p:cNvSpPr/>
          <p:nvPr/>
        </p:nvSpPr>
        <p:spPr>
          <a:xfrm>
            <a:off x="791647" y="2256234"/>
            <a:ext cx="13047107" cy="5353526"/>
          </a:xfrm>
          <a:prstGeom prst="roundRect">
            <a:avLst>
              <a:gd name="adj" fmla="val 1775"/>
            </a:avLst>
          </a:prstGeom>
          <a:noFill/>
          <a:ln w="7620">
            <a:solidFill>
              <a:srgbClr val="000000">
                <a:alpha val="8000"/>
              </a:srgbClr>
            </a:solidFill>
            <a:prstDash val="solid"/>
          </a:ln>
        </p:spPr>
      </p:sp>
      <p:sp>
        <p:nvSpPr>
          <p:cNvPr id="5" name="Shape 3"/>
          <p:cNvSpPr/>
          <p:nvPr/>
        </p:nvSpPr>
        <p:spPr>
          <a:xfrm>
            <a:off x="799267" y="2263854"/>
            <a:ext cx="13031867" cy="648414"/>
          </a:xfrm>
          <a:prstGeom prst="rect">
            <a:avLst/>
          </a:prstGeom>
          <a:solidFill>
            <a:srgbClr val="FFFFFF">
              <a:alpha val="4000"/>
            </a:srgbClr>
          </a:solidFill>
        </p:spPr>
      </p:sp>
      <p:sp>
        <p:nvSpPr>
          <p:cNvPr id="6" name="Text 4"/>
          <p:cNvSpPr/>
          <p:nvPr/>
        </p:nvSpPr>
        <p:spPr>
          <a:xfrm>
            <a:off x="1025366" y="2407087"/>
            <a:ext cx="6059924" cy="361950"/>
          </a:xfrm>
          <a:prstGeom prst="rect">
            <a:avLst/>
          </a:prstGeom>
          <a:noFill/>
        </p:spPr>
        <p:txBody>
          <a:bodyPr wrap="none" lIns="0" tIns="0" rIns="0" bIns="0" rtlCol="0" anchor="t"/>
          <a:lstStyle/>
          <a:p>
            <a:pPr marL="0" indent="0" algn="l">
              <a:lnSpc>
                <a:spcPts val="2800"/>
              </a:lnSpc>
              <a:buNone/>
            </a:pPr>
            <a:r>
              <a:rPr lang="en-US" sz="1750" b="1" dirty="0">
                <a:solidFill>
                  <a:schemeClr val="bg1"/>
                </a:solidFill>
                <a:latin typeface="Inter" panose="02000503000000020004" pitchFamily="34" charset="0"/>
                <a:ea typeface="Inter" panose="02000503000000020004" pitchFamily="34" charset="-122"/>
                <a:cs typeface="Inter" panose="02000503000000020004" pitchFamily="34" charset="-120"/>
              </a:rPr>
              <a:t>Hạng mục</a:t>
            </a:r>
            <a:endParaRPr lang="en-US" sz="1750" b="1"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7" name="Text 5"/>
          <p:cNvSpPr/>
          <p:nvPr/>
        </p:nvSpPr>
        <p:spPr>
          <a:xfrm>
            <a:off x="7545110" y="2407087"/>
            <a:ext cx="6059924" cy="361950"/>
          </a:xfrm>
          <a:prstGeom prst="rect">
            <a:avLst/>
          </a:prstGeom>
          <a:noFill/>
        </p:spPr>
        <p:txBody>
          <a:bodyPr wrap="none" lIns="0" tIns="0" rIns="0" bIns="0" rtlCol="0" anchor="t"/>
          <a:lstStyle/>
          <a:p>
            <a:pPr marL="0" indent="0" algn="l">
              <a:lnSpc>
                <a:spcPts val="2800"/>
              </a:lnSpc>
              <a:buNone/>
            </a:pPr>
            <a:r>
              <a:rPr lang="en-US" sz="1750" b="1" dirty="0">
                <a:solidFill>
                  <a:schemeClr val="bg1"/>
                </a:solidFill>
                <a:latin typeface="Inter" panose="02000503000000020004" pitchFamily="34" charset="0"/>
                <a:ea typeface="Inter" panose="02000503000000020004" pitchFamily="34" charset="-122"/>
                <a:cs typeface="Inter" panose="02000503000000020004" pitchFamily="34" charset="-120"/>
              </a:rPr>
              <a:t>Mô tả</a:t>
            </a:r>
            <a:endParaRPr lang="en-US" sz="1750" b="1"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8" name="Shape 6"/>
          <p:cNvSpPr/>
          <p:nvPr/>
        </p:nvSpPr>
        <p:spPr>
          <a:xfrm>
            <a:off x="799267" y="2912269"/>
            <a:ext cx="13031867" cy="1010364"/>
          </a:xfrm>
          <a:prstGeom prst="rect">
            <a:avLst/>
          </a:prstGeom>
          <a:solidFill>
            <a:srgbClr val="000000">
              <a:alpha val="4000"/>
            </a:srgbClr>
          </a:solidFill>
        </p:spPr>
      </p:sp>
      <p:sp>
        <p:nvSpPr>
          <p:cNvPr id="9" name="Text 7"/>
          <p:cNvSpPr/>
          <p:nvPr/>
        </p:nvSpPr>
        <p:spPr>
          <a:xfrm>
            <a:off x="1025366" y="3055501"/>
            <a:ext cx="6059924" cy="361950"/>
          </a:xfrm>
          <a:prstGeom prst="rect">
            <a:avLst/>
          </a:prstGeom>
          <a:noFill/>
        </p:spPr>
        <p:txBody>
          <a:bodyPr wrap="none" lIns="0" tIns="0" rIns="0" bIns="0" rtlCol="0" anchor="t"/>
          <a:lstStyle/>
          <a:p>
            <a:pPr marL="0" indent="0" algn="l">
              <a:lnSpc>
                <a:spcPts val="280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Chi phí xây dựng</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0" name="Text 8"/>
          <p:cNvSpPr/>
          <p:nvPr/>
        </p:nvSpPr>
        <p:spPr>
          <a:xfrm>
            <a:off x="7545110" y="3055501"/>
            <a:ext cx="6059924" cy="723900"/>
          </a:xfrm>
          <a:prstGeom prst="rect">
            <a:avLst/>
          </a:prstGeom>
          <a:noFill/>
        </p:spPr>
        <p:txBody>
          <a:bodyPr wrap="square" lIns="0" tIns="0" rIns="0" bIns="0" rtlCol="0" anchor="t"/>
          <a:lstStyle/>
          <a:p>
            <a:pPr marL="0" indent="0" algn="l">
              <a:lnSpc>
                <a:spcPts val="280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Bao gồm chi phí vật liệu, nhân công và các công tác xây lắp cho cả hai khu A và B.</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1" name="Shape 9"/>
          <p:cNvSpPr/>
          <p:nvPr/>
        </p:nvSpPr>
        <p:spPr>
          <a:xfrm>
            <a:off x="799267" y="3922633"/>
            <a:ext cx="13031867" cy="1010364"/>
          </a:xfrm>
          <a:prstGeom prst="rect">
            <a:avLst/>
          </a:prstGeom>
          <a:solidFill>
            <a:srgbClr val="FFFFFF">
              <a:alpha val="4000"/>
            </a:srgbClr>
          </a:solidFill>
        </p:spPr>
      </p:sp>
      <p:sp>
        <p:nvSpPr>
          <p:cNvPr id="12" name="Text 10"/>
          <p:cNvSpPr/>
          <p:nvPr/>
        </p:nvSpPr>
        <p:spPr>
          <a:xfrm>
            <a:off x="1025366" y="4065865"/>
            <a:ext cx="6059924" cy="361950"/>
          </a:xfrm>
          <a:prstGeom prst="rect">
            <a:avLst/>
          </a:prstGeom>
          <a:noFill/>
        </p:spPr>
        <p:txBody>
          <a:bodyPr wrap="none" lIns="0" tIns="0" rIns="0" bIns="0" rtlCol="0" anchor="t"/>
          <a:lstStyle/>
          <a:p>
            <a:pPr marL="0" indent="0" algn="l">
              <a:lnSpc>
                <a:spcPts val="280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Chi phí thiết bị</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3" name="Text 11"/>
          <p:cNvSpPr/>
          <p:nvPr/>
        </p:nvSpPr>
        <p:spPr>
          <a:xfrm>
            <a:off x="7545110" y="4065865"/>
            <a:ext cx="6059924" cy="723900"/>
          </a:xfrm>
          <a:prstGeom prst="rect">
            <a:avLst/>
          </a:prstGeom>
          <a:noFill/>
        </p:spPr>
        <p:txBody>
          <a:bodyPr wrap="square" lIns="0" tIns="0" rIns="0" bIns="0" rtlCol="0" anchor="t"/>
          <a:lstStyle/>
          <a:p>
            <a:pPr marL="0" indent="0" algn="l">
              <a:lnSpc>
                <a:spcPts val="280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Mua sắm, lắp đặt các thiết bị nội thất, thiết bị phục vụ học tập, thể thao và sinh hoạt.</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4" name="Shape 12"/>
          <p:cNvSpPr/>
          <p:nvPr/>
        </p:nvSpPr>
        <p:spPr>
          <a:xfrm>
            <a:off x="799267" y="4932998"/>
            <a:ext cx="13031867" cy="648414"/>
          </a:xfrm>
          <a:prstGeom prst="rect">
            <a:avLst/>
          </a:prstGeom>
          <a:solidFill>
            <a:srgbClr val="000000">
              <a:alpha val="4000"/>
            </a:srgbClr>
          </a:solidFill>
        </p:spPr>
      </p:sp>
      <p:sp>
        <p:nvSpPr>
          <p:cNvPr id="15" name="Text 13"/>
          <p:cNvSpPr/>
          <p:nvPr/>
        </p:nvSpPr>
        <p:spPr>
          <a:xfrm>
            <a:off x="1025366" y="5076230"/>
            <a:ext cx="6059924" cy="361950"/>
          </a:xfrm>
          <a:prstGeom prst="rect">
            <a:avLst/>
          </a:prstGeom>
          <a:noFill/>
        </p:spPr>
        <p:txBody>
          <a:bodyPr wrap="none" lIns="0" tIns="0" rIns="0" bIns="0" rtlCol="0" anchor="t"/>
          <a:lstStyle/>
          <a:p>
            <a:pPr marL="0" indent="0" algn="l">
              <a:lnSpc>
                <a:spcPts val="280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Quản lý dự án</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6" name="Text 14"/>
          <p:cNvSpPr/>
          <p:nvPr/>
        </p:nvSpPr>
        <p:spPr>
          <a:xfrm>
            <a:off x="7545110" y="5076230"/>
            <a:ext cx="6059924" cy="361950"/>
          </a:xfrm>
          <a:prstGeom prst="rect">
            <a:avLst/>
          </a:prstGeom>
          <a:noFill/>
        </p:spPr>
        <p:txBody>
          <a:bodyPr wrap="none" lIns="0" tIns="0" rIns="0" bIns="0" rtlCol="0" anchor="t"/>
          <a:lstStyle/>
          <a:p>
            <a:pPr marL="0" indent="0" algn="l">
              <a:lnSpc>
                <a:spcPts val="280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Chi phí điều hành, giám sát và quản lý tổng thể dự án.</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7" name="Shape 15"/>
          <p:cNvSpPr/>
          <p:nvPr/>
        </p:nvSpPr>
        <p:spPr>
          <a:xfrm>
            <a:off x="799267" y="5581412"/>
            <a:ext cx="13031867" cy="1010364"/>
          </a:xfrm>
          <a:prstGeom prst="rect">
            <a:avLst/>
          </a:prstGeom>
          <a:solidFill>
            <a:srgbClr val="FFFFFF">
              <a:alpha val="4000"/>
            </a:srgbClr>
          </a:solidFill>
        </p:spPr>
      </p:sp>
      <p:sp>
        <p:nvSpPr>
          <p:cNvPr id="18" name="Text 16"/>
          <p:cNvSpPr/>
          <p:nvPr/>
        </p:nvSpPr>
        <p:spPr>
          <a:xfrm>
            <a:off x="1025366" y="5724644"/>
            <a:ext cx="6059924" cy="361950"/>
          </a:xfrm>
          <a:prstGeom prst="rect">
            <a:avLst/>
          </a:prstGeom>
          <a:noFill/>
        </p:spPr>
        <p:txBody>
          <a:bodyPr wrap="none" lIns="0" tIns="0" rIns="0" bIns="0" rtlCol="0" anchor="t"/>
          <a:lstStyle/>
          <a:p>
            <a:pPr marL="0" indent="0" algn="l">
              <a:lnSpc>
                <a:spcPts val="280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Tư vấn</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9" name="Text 17"/>
          <p:cNvSpPr/>
          <p:nvPr/>
        </p:nvSpPr>
        <p:spPr>
          <a:xfrm>
            <a:off x="7545110" y="5724644"/>
            <a:ext cx="6059924" cy="723900"/>
          </a:xfrm>
          <a:prstGeom prst="rect">
            <a:avLst/>
          </a:prstGeom>
          <a:noFill/>
        </p:spPr>
        <p:txBody>
          <a:bodyPr wrap="square" lIns="0" tIns="0" rIns="0" bIns="0" rtlCol="0" anchor="t"/>
          <a:lstStyle/>
          <a:p>
            <a:pPr marL="0" indent="0" algn="l">
              <a:lnSpc>
                <a:spcPts val="280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Chi phí cho các dịch vụ tư vấn thiết kế, thẩm định, giám sát và các dịch vụ khác.</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20" name="Shape 18"/>
          <p:cNvSpPr/>
          <p:nvPr/>
        </p:nvSpPr>
        <p:spPr>
          <a:xfrm>
            <a:off x="799267" y="6591776"/>
            <a:ext cx="13031867" cy="1010364"/>
          </a:xfrm>
          <a:prstGeom prst="rect">
            <a:avLst/>
          </a:prstGeom>
          <a:solidFill>
            <a:srgbClr val="000000">
              <a:alpha val="4000"/>
            </a:srgbClr>
          </a:solidFill>
        </p:spPr>
      </p:sp>
      <p:sp>
        <p:nvSpPr>
          <p:cNvPr id="21" name="Text 19"/>
          <p:cNvSpPr/>
          <p:nvPr/>
        </p:nvSpPr>
        <p:spPr>
          <a:xfrm>
            <a:off x="1025366" y="6735008"/>
            <a:ext cx="6059924" cy="361950"/>
          </a:xfrm>
          <a:prstGeom prst="rect">
            <a:avLst/>
          </a:prstGeom>
          <a:noFill/>
        </p:spPr>
        <p:txBody>
          <a:bodyPr wrap="none" lIns="0" tIns="0" rIns="0" bIns="0" rtlCol="0" anchor="t"/>
          <a:lstStyle/>
          <a:p>
            <a:pPr marL="0" indent="0" algn="l">
              <a:lnSpc>
                <a:spcPts val="280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Dự phòng</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22" name="Text 20"/>
          <p:cNvSpPr/>
          <p:nvPr/>
        </p:nvSpPr>
        <p:spPr>
          <a:xfrm>
            <a:off x="7545110" y="6735008"/>
            <a:ext cx="6059924" cy="723900"/>
          </a:xfrm>
          <a:prstGeom prst="rect">
            <a:avLst/>
          </a:prstGeom>
          <a:noFill/>
        </p:spPr>
        <p:txBody>
          <a:bodyPr wrap="square" lIns="0" tIns="0" rIns="0" bIns="0" rtlCol="0" anchor="t"/>
          <a:lstStyle/>
          <a:p>
            <a:pPr marL="0" indent="0" algn="l">
              <a:lnSpc>
                <a:spcPts val="2800"/>
              </a:lnSpc>
              <a:buNone/>
            </a:pPr>
            <a:r>
              <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rPr>
              <a:t>Khoản dự trù cho các rủi ro phát sinh hoặc thay đổi trong quá trình thực hiện dự án.</a:t>
            </a:r>
            <a:endParaRPr lang="en-US" sz="17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378190"/>
          </a:xfrm>
          <a:prstGeom prst="rect">
            <a:avLst/>
          </a:prstGeom>
        </p:spPr>
      </p:pic>
      <p:sp>
        <p:nvSpPr>
          <p:cNvPr id="3" name="Text 0"/>
          <p:cNvSpPr/>
          <p:nvPr/>
        </p:nvSpPr>
        <p:spPr>
          <a:xfrm>
            <a:off x="528955" y="407035"/>
            <a:ext cx="7823835" cy="370205"/>
          </a:xfrm>
          <a:prstGeom prst="rect">
            <a:avLst/>
          </a:prstGeom>
          <a:noFill/>
        </p:spPr>
        <p:txBody>
          <a:bodyPr wrap="none" lIns="0" tIns="0" rIns="0" bIns="0" rtlCol="0" anchor="t"/>
          <a:lstStyle/>
          <a:p>
            <a:pPr marL="0" indent="0" algn="l">
              <a:lnSpc>
                <a:spcPts val="2900"/>
              </a:lnSpc>
              <a:buNone/>
            </a:pPr>
            <a:r>
              <a:rPr lang="en-US" sz="2300" b="1" dirty="0">
                <a:solidFill>
                  <a:schemeClr val="bg1"/>
                </a:solidFill>
                <a:latin typeface="Times New Roman" panose="02020603050405020304" charset="0"/>
                <a:ea typeface="Inter Bold" pitchFamily="34" charset="-122"/>
                <a:cs typeface="Times New Roman" panose="02020603050405020304" charset="0"/>
              </a:rPr>
              <a:t>PHÂN BỔ NGUỒN VỐN: HƯỚNG ĐẾN HIỆU QUẢ TỐI ƯU</a:t>
            </a:r>
            <a:endParaRPr lang="en-US" sz="2300" b="1" dirty="0">
              <a:solidFill>
                <a:schemeClr val="bg1"/>
              </a:solidFill>
              <a:latin typeface="Times New Roman" panose="02020603050405020304" charset="0"/>
              <a:ea typeface="Inter Bold" pitchFamily="34" charset="-122"/>
              <a:cs typeface="Times New Roman" panose="02020603050405020304" charset="0"/>
            </a:endParaRPr>
          </a:p>
        </p:txBody>
      </p:sp>
      <p:pic>
        <p:nvPicPr>
          <p:cNvPr id="4" name="Image 1" descr="preencoded.png"/>
          <p:cNvPicPr>
            <a:picLocks noChangeAspect="1"/>
          </p:cNvPicPr>
          <p:nvPr/>
        </p:nvPicPr>
        <p:blipFill>
          <a:blip r:embed="rId2"/>
          <a:stretch>
            <a:fillRect/>
          </a:stretch>
        </p:blipFill>
        <p:spPr>
          <a:xfrm>
            <a:off x="1445895" y="999173"/>
            <a:ext cx="6252210" cy="5351978"/>
          </a:xfrm>
          <a:prstGeom prst="rect">
            <a:avLst/>
          </a:prstGeom>
        </p:spPr>
      </p:pic>
      <p:sp>
        <p:nvSpPr>
          <p:cNvPr id="5" name="Text 1"/>
          <p:cNvSpPr/>
          <p:nvPr/>
        </p:nvSpPr>
        <p:spPr>
          <a:xfrm>
            <a:off x="1953622" y="2603566"/>
            <a:ext cx="2411091" cy="301386"/>
          </a:xfrm>
          <a:prstGeom prst="rect">
            <a:avLst/>
          </a:prstGeom>
          <a:noFill/>
        </p:spPr>
        <p:txBody>
          <a:bodyPr wrap="none" lIns="0" tIns="0" rIns="0" bIns="0" rtlCol="0" anchor="t"/>
          <a:lstStyle/>
          <a:p>
            <a:pPr marL="0" indent="0" algn="ctr">
              <a:lnSpc>
                <a:spcPts val="1650"/>
              </a:lnSpc>
              <a:buNone/>
            </a:pPr>
            <a:r>
              <a:rPr lang="en-US" sz="1350" b="1" dirty="0">
                <a:solidFill>
                  <a:schemeClr val="bg1"/>
                </a:solidFill>
                <a:latin typeface="Times New Roman" panose="02020603050405020304" charset="0"/>
                <a:ea typeface="Inter Bold" pitchFamily="34" charset="-122"/>
                <a:cs typeface="Times New Roman" panose="02020603050405020304" charset="0"/>
              </a:rPr>
              <a:t>Hạ tầng &amp; Nhà ở</a:t>
            </a:r>
            <a:endParaRPr lang="en-US" sz="13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6" name="Text 2"/>
          <p:cNvSpPr/>
          <p:nvPr/>
        </p:nvSpPr>
        <p:spPr>
          <a:xfrm>
            <a:off x="5227348" y="2421395"/>
            <a:ext cx="2100328" cy="301386"/>
          </a:xfrm>
          <a:prstGeom prst="rect">
            <a:avLst/>
          </a:prstGeom>
          <a:noFill/>
        </p:spPr>
        <p:txBody>
          <a:bodyPr wrap="none" lIns="0" tIns="0" rIns="0" bIns="0" rtlCol="0" anchor="t"/>
          <a:lstStyle/>
          <a:p>
            <a:pPr marL="0" indent="0" algn="ctr">
              <a:lnSpc>
                <a:spcPts val="1650"/>
              </a:lnSpc>
              <a:buNone/>
            </a:pPr>
            <a:r>
              <a:rPr lang="en-US" sz="1350" b="1" dirty="0">
                <a:solidFill>
                  <a:schemeClr val="bg1"/>
                </a:solidFill>
                <a:latin typeface="Times New Roman" panose="02020603050405020304" charset="0"/>
                <a:ea typeface="Inter Bold" pitchFamily="34" charset="-122"/>
                <a:cs typeface="Times New Roman" panose="02020603050405020304" charset="0"/>
              </a:rPr>
              <a:t>Dịch vụ Xã hội</a:t>
            </a:r>
            <a:endParaRPr lang="en-US" sz="13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7" name="Text 3"/>
          <p:cNvSpPr/>
          <p:nvPr/>
        </p:nvSpPr>
        <p:spPr>
          <a:xfrm>
            <a:off x="4187900" y="4778236"/>
            <a:ext cx="1821713" cy="602773"/>
          </a:xfrm>
          <a:prstGeom prst="rect">
            <a:avLst/>
          </a:prstGeom>
          <a:noFill/>
        </p:spPr>
        <p:txBody>
          <a:bodyPr wrap="square" lIns="0" tIns="0" rIns="0" bIns="0" rtlCol="0" anchor="t"/>
          <a:lstStyle/>
          <a:p>
            <a:pPr marL="0" indent="0" algn="ctr">
              <a:lnSpc>
                <a:spcPts val="1650"/>
              </a:lnSpc>
              <a:buNone/>
            </a:pPr>
            <a:r>
              <a:rPr lang="en-US" sz="1350" b="1" dirty="0">
                <a:solidFill>
                  <a:schemeClr val="bg1"/>
                </a:solidFill>
                <a:latin typeface="Times New Roman" panose="02020603050405020304" charset="0"/>
                <a:ea typeface="Inter Bold" pitchFamily="34" charset="-122"/>
                <a:cs typeface="Times New Roman" panose="02020603050405020304" charset="0"/>
              </a:rPr>
              <a:t>Hợp tác Công - Tư</a:t>
            </a:r>
            <a:endParaRPr lang="en-US" sz="13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8" name="Text 4"/>
          <p:cNvSpPr/>
          <p:nvPr/>
        </p:nvSpPr>
        <p:spPr>
          <a:xfrm>
            <a:off x="518160" y="6517600"/>
            <a:ext cx="8107680" cy="236696"/>
          </a:xfrm>
          <a:prstGeom prst="rect">
            <a:avLst/>
          </a:prstGeom>
          <a:noFill/>
        </p:spPr>
        <p:txBody>
          <a:bodyPr wrap="none" lIns="0" tIns="0" rIns="0" bIns="0" rtlCol="0" anchor="t"/>
          <a:lstStyle/>
          <a:p>
            <a:pPr marL="0" indent="0" algn="l">
              <a:lnSpc>
                <a:spcPts val="1850"/>
              </a:lnSpc>
              <a:buNone/>
            </a:pPr>
            <a:r>
              <a:rPr lang="en-US" sz="1150" dirty="0">
                <a:solidFill>
                  <a:schemeClr val="bg1"/>
                </a:solidFill>
                <a:latin typeface="Inter" panose="02000503000000020004" pitchFamily="34" charset="0"/>
                <a:ea typeface="Inter" panose="02000503000000020004" pitchFamily="34" charset="-122"/>
                <a:cs typeface="Inter" panose="02000503000000020004" pitchFamily="34" charset="-120"/>
              </a:rPr>
              <a:t>Chiến lược phân bổ nguồn vốn tập trung vào các ưu tiên chính và tối ưu hóa các hình thức hợp tác:</a:t>
            </a:r>
            <a:endParaRPr lang="en-US" sz="11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9" name="Text 5"/>
          <p:cNvSpPr/>
          <p:nvPr/>
        </p:nvSpPr>
        <p:spPr>
          <a:xfrm>
            <a:off x="518160" y="6920746"/>
            <a:ext cx="8107680" cy="236696"/>
          </a:xfrm>
          <a:prstGeom prst="rect">
            <a:avLst/>
          </a:prstGeom>
          <a:noFill/>
        </p:spPr>
        <p:txBody>
          <a:bodyPr wrap="none" lIns="0" tIns="0" rIns="0" bIns="0" rtlCol="0" anchor="t"/>
          <a:lstStyle/>
          <a:p>
            <a:pPr marL="0" indent="0" algn="l">
              <a:lnSpc>
                <a:spcPts val="1850"/>
              </a:lnSpc>
              <a:buSzPct val="100000"/>
              <a:buNone/>
            </a:pPr>
            <a:r>
              <a:rPr lang="en-US" sz="1150" b="1" dirty="0">
                <a:solidFill>
                  <a:schemeClr val="bg1"/>
                </a:solidFill>
                <a:latin typeface="Inter" panose="02000503000000020004" pitchFamily="34" charset="0"/>
                <a:ea typeface="Inter" panose="02000503000000020004" pitchFamily="34" charset="-122"/>
                <a:cs typeface="Inter" panose="02000503000000020004" pitchFamily="34" charset="-120"/>
              </a:rPr>
              <a:t>Ưu tiên vốn cho hạ tầng &amp; nhà ở:</a:t>
            </a:r>
            <a:r>
              <a:rPr lang="en-US" sz="1150" dirty="0">
                <a:solidFill>
                  <a:schemeClr val="bg1"/>
                </a:solidFill>
                <a:latin typeface="Inter" panose="02000503000000020004" pitchFamily="34" charset="0"/>
                <a:ea typeface="Inter" panose="02000503000000020004" pitchFamily="34" charset="-122"/>
                <a:cs typeface="Inter" panose="02000503000000020004" pitchFamily="34" charset="-120"/>
              </a:rPr>
              <a:t> Đảm bảo các hạng mục cốt lõi được triển khai nhanh chóng và chất lượng.</a:t>
            </a:r>
            <a:endParaRPr lang="en-US" sz="11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0" name="Text 6"/>
          <p:cNvSpPr/>
          <p:nvPr/>
        </p:nvSpPr>
        <p:spPr>
          <a:xfrm>
            <a:off x="518160" y="7209234"/>
            <a:ext cx="8107680" cy="473393"/>
          </a:xfrm>
          <a:prstGeom prst="rect">
            <a:avLst/>
          </a:prstGeom>
          <a:noFill/>
        </p:spPr>
        <p:txBody>
          <a:bodyPr wrap="square" lIns="0" tIns="0" rIns="0" bIns="0" rtlCol="0" anchor="t"/>
          <a:lstStyle/>
          <a:p>
            <a:pPr marL="0" indent="0" algn="l">
              <a:lnSpc>
                <a:spcPts val="1850"/>
              </a:lnSpc>
              <a:buSzPct val="100000"/>
              <a:buNone/>
            </a:pPr>
            <a:r>
              <a:rPr lang="en-US" sz="1150" b="1" dirty="0">
                <a:solidFill>
                  <a:schemeClr val="bg1"/>
                </a:solidFill>
                <a:latin typeface="Inter" panose="02000503000000020004" pitchFamily="34" charset="0"/>
                <a:ea typeface="Inter" panose="02000503000000020004" pitchFamily="34" charset="-122"/>
                <a:cs typeface="Inter" panose="02000503000000020004" pitchFamily="34" charset="-120"/>
              </a:rPr>
              <a:t>Các công trình dịch vụ: xã hội hóa đầu tư:</a:t>
            </a:r>
            <a:r>
              <a:rPr lang="en-US" sz="1150" dirty="0">
                <a:solidFill>
                  <a:schemeClr val="bg1"/>
                </a:solidFill>
                <a:latin typeface="Inter" panose="02000503000000020004" pitchFamily="34" charset="0"/>
                <a:ea typeface="Inter" panose="02000503000000020004" pitchFamily="34" charset="-122"/>
                <a:cs typeface="Inter" panose="02000503000000020004" pitchFamily="34" charset="-120"/>
              </a:rPr>
              <a:t> Khuyến khích doanh nghiệp và cá nhân tham gia đầu tư vào các tiện ích dịch vụ.</a:t>
            </a:r>
            <a:endParaRPr lang="en-US" sz="11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1" name="Text 7"/>
          <p:cNvSpPr/>
          <p:nvPr/>
        </p:nvSpPr>
        <p:spPr>
          <a:xfrm>
            <a:off x="518160" y="7734419"/>
            <a:ext cx="8107680" cy="236696"/>
          </a:xfrm>
          <a:prstGeom prst="rect">
            <a:avLst/>
          </a:prstGeom>
          <a:noFill/>
        </p:spPr>
        <p:txBody>
          <a:bodyPr wrap="none" lIns="0" tIns="0" rIns="0" bIns="0" rtlCol="0" anchor="t"/>
          <a:lstStyle/>
          <a:p>
            <a:pPr marL="0" indent="0" algn="l">
              <a:lnSpc>
                <a:spcPts val="1850"/>
              </a:lnSpc>
              <a:buSzPct val="100000"/>
              <a:buNone/>
            </a:pPr>
            <a:r>
              <a:rPr lang="en-US" sz="1150" b="1" dirty="0">
                <a:solidFill>
                  <a:schemeClr val="bg1"/>
                </a:solidFill>
                <a:latin typeface="Inter" panose="02000503000000020004" pitchFamily="34" charset="0"/>
                <a:ea typeface="Inter" panose="02000503000000020004" pitchFamily="34" charset="-122"/>
                <a:cs typeface="Inter" panose="02000503000000020004" pitchFamily="34" charset="-120"/>
              </a:rPr>
              <a:t>Cơ chế hợp tác công – tư:</a:t>
            </a:r>
            <a:r>
              <a:rPr lang="en-US" sz="1150" dirty="0">
                <a:solidFill>
                  <a:schemeClr val="bg1"/>
                </a:solidFill>
                <a:latin typeface="Inter" panose="02000503000000020004" pitchFamily="34" charset="0"/>
                <a:ea typeface="Inter" panose="02000503000000020004" pitchFamily="34" charset="-122"/>
                <a:cs typeface="Inter" panose="02000503000000020004" pitchFamily="34" charset="-120"/>
              </a:rPr>
              <a:t> Huy động nguồn lực từ khu vực tư nhân, giảm gánh nặng cho ngân sách nhà nước.</a:t>
            </a:r>
            <a:endParaRPr lang="en-US" sz="11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243257"/>
          </a:xfrm>
          <a:prstGeom prst="rect">
            <a:avLst/>
          </a:prstGeom>
        </p:spPr>
      </p:pic>
      <p:sp>
        <p:nvSpPr>
          <p:cNvPr id="3" name="Text 0"/>
          <p:cNvSpPr/>
          <p:nvPr/>
        </p:nvSpPr>
        <p:spPr>
          <a:xfrm>
            <a:off x="628055" y="2736771"/>
            <a:ext cx="6754535" cy="448628"/>
          </a:xfrm>
          <a:prstGeom prst="rect">
            <a:avLst/>
          </a:prstGeom>
          <a:noFill/>
        </p:spPr>
        <p:txBody>
          <a:bodyPr wrap="none" lIns="0" tIns="0" rIns="0" bIns="0" rtlCol="0" anchor="t"/>
          <a:lstStyle/>
          <a:p>
            <a:pPr marL="0" indent="0" algn="l">
              <a:lnSpc>
                <a:spcPts val="3500"/>
              </a:lnSpc>
              <a:buNone/>
            </a:pPr>
            <a:r>
              <a:rPr lang="en-US" sz="2800" b="1" dirty="0">
                <a:solidFill>
                  <a:schemeClr val="bg1"/>
                </a:solidFill>
                <a:latin typeface="Times New Roman" panose="02020603050405020304" charset="0"/>
                <a:ea typeface="Inter Bold" pitchFamily="34" charset="-122"/>
                <a:cs typeface="Times New Roman" panose="02020603050405020304" charset="0"/>
              </a:rPr>
              <a:t>HIỆU QUẢ ĐẦU TƯ: LỢI ÍCH TOÀN DIỆN</a:t>
            </a:r>
            <a:endParaRPr lang="en-US" sz="28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4" name="Shape 1"/>
          <p:cNvSpPr/>
          <p:nvPr/>
        </p:nvSpPr>
        <p:spPr>
          <a:xfrm>
            <a:off x="628055" y="3454598"/>
            <a:ext cx="6597372" cy="2054066"/>
          </a:xfrm>
          <a:prstGeom prst="roundRect">
            <a:avLst>
              <a:gd name="adj" fmla="val 3670"/>
            </a:avLst>
          </a:prstGeom>
          <a:solidFill>
            <a:srgbClr val="DADBF1"/>
          </a:solidFill>
          <a:ln w="7620">
            <a:solidFill>
              <a:srgbClr val="C0C1D7"/>
            </a:solidFill>
            <a:prstDash val="solid"/>
          </a:ln>
        </p:spPr>
      </p:sp>
      <p:sp>
        <p:nvSpPr>
          <p:cNvPr id="5" name="Shape 2"/>
          <p:cNvSpPr/>
          <p:nvPr/>
        </p:nvSpPr>
        <p:spPr>
          <a:xfrm>
            <a:off x="815102" y="3641646"/>
            <a:ext cx="538401" cy="538401"/>
          </a:xfrm>
          <a:prstGeom prst="roundRect">
            <a:avLst>
              <a:gd name="adj" fmla="val 16981925"/>
            </a:avLst>
          </a:prstGeom>
          <a:solidFill>
            <a:srgbClr val="4950BC"/>
          </a:solidFill>
        </p:spPr>
      </p:sp>
      <p:pic>
        <p:nvPicPr>
          <p:cNvPr id="6"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216" y="3789640"/>
            <a:ext cx="242173" cy="242173"/>
          </a:xfrm>
          <a:prstGeom prst="rect">
            <a:avLst/>
          </a:prstGeom>
        </p:spPr>
      </p:pic>
      <p:sp>
        <p:nvSpPr>
          <p:cNvPr id="7" name="Text 3"/>
          <p:cNvSpPr/>
          <p:nvPr/>
        </p:nvSpPr>
        <p:spPr>
          <a:xfrm>
            <a:off x="815102" y="4359473"/>
            <a:ext cx="2408396" cy="280392"/>
          </a:xfrm>
          <a:prstGeom prst="rect">
            <a:avLst/>
          </a:prstGeom>
          <a:noFill/>
        </p:spPr>
        <p:txBody>
          <a:bodyPr wrap="none" lIns="0" tIns="0" rIns="0" bIns="0" rtlCol="0" anchor="t"/>
          <a:lstStyle/>
          <a:p>
            <a:pPr marL="0" indent="0" algn="l">
              <a:lnSpc>
                <a:spcPts val="2200"/>
              </a:lnSpc>
              <a:buNone/>
            </a:pPr>
            <a:r>
              <a:rPr lang="en-US" sz="1750" b="1" dirty="0">
                <a:solidFill>
                  <a:schemeClr val="tx1"/>
                </a:solidFill>
                <a:latin typeface="Times New Roman" panose="02020603050405020304" charset="0"/>
                <a:ea typeface="Inter Bold" pitchFamily="34" charset="-122"/>
                <a:cs typeface="Times New Roman" panose="02020603050405020304" charset="0"/>
              </a:rPr>
              <a:t>Giảm chi phí sinh hoạt</a:t>
            </a:r>
            <a:endParaRPr lang="en-US" sz="1750" b="1" dirty="0">
              <a:solidFill>
                <a:schemeClr val="tx1"/>
              </a:solidFill>
              <a:latin typeface="Times New Roman" panose="02020603050405020304" charset="0"/>
              <a:ea typeface="Inter Bold" pitchFamily="34" charset="-122"/>
              <a:cs typeface="Times New Roman" panose="02020603050405020304" charset="0"/>
            </a:endParaRPr>
          </a:p>
        </p:txBody>
      </p:sp>
      <p:sp>
        <p:nvSpPr>
          <p:cNvPr id="8" name="Text 4"/>
          <p:cNvSpPr/>
          <p:nvPr/>
        </p:nvSpPr>
        <p:spPr>
          <a:xfrm>
            <a:off x="815102" y="4747498"/>
            <a:ext cx="6223278" cy="287060"/>
          </a:xfrm>
          <a:prstGeom prst="rect">
            <a:avLst/>
          </a:prstGeom>
          <a:noFill/>
        </p:spPr>
        <p:txBody>
          <a:bodyPr wrap="none" lIns="0" tIns="0" rIns="0" bIns="0" rtlCol="0" anchor="t"/>
          <a:lstStyle/>
          <a:p>
            <a:pPr marL="0" indent="0" algn="l">
              <a:lnSpc>
                <a:spcPts val="2250"/>
              </a:lnSpc>
              <a:buNone/>
            </a:pPr>
            <a:r>
              <a:rPr lang="en-US" sz="1400" dirty="0">
                <a:solidFill>
                  <a:schemeClr val="tx1"/>
                </a:solidFill>
                <a:latin typeface="Inter" panose="02000503000000020004" pitchFamily="34" charset="0"/>
                <a:ea typeface="Inter" panose="02000503000000020004" pitchFamily="34" charset="-122"/>
                <a:cs typeface="Inter" panose="02000503000000020004" pitchFamily="34" charset="-120"/>
              </a:rPr>
              <a:t>Sinh viên được hưởng mức giá dịch vụ hợp lý, giảm gánh nặng tài chính.</a:t>
            </a:r>
            <a:endParaRPr lang="en-US" sz="1400" dirty="0">
              <a:solidFill>
                <a:schemeClr val="tx1"/>
              </a:solidFill>
              <a:latin typeface="Inter" panose="02000503000000020004" pitchFamily="34" charset="0"/>
              <a:ea typeface="Inter" panose="02000503000000020004" pitchFamily="34" charset="-122"/>
              <a:cs typeface="Inter" panose="02000503000000020004" pitchFamily="34" charset="-120"/>
            </a:endParaRPr>
          </a:p>
        </p:txBody>
      </p:sp>
      <p:sp>
        <p:nvSpPr>
          <p:cNvPr id="9" name="Shape 5"/>
          <p:cNvSpPr/>
          <p:nvPr/>
        </p:nvSpPr>
        <p:spPr>
          <a:xfrm>
            <a:off x="7404854" y="3454598"/>
            <a:ext cx="6597491" cy="2054066"/>
          </a:xfrm>
          <a:prstGeom prst="roundRect">
            <a:avLst>
              <a:gd name="adj" fmla="val 3670"/>
            </a:avLst>
          </a:prstGeom>
          <a:solidFill>
            <a:srgbClr val="DADBF1"/>
          </a:solidFill>
          <a:ln w="7620">
            <a:solidFill>
              <a:srgbClr val="C0C1D7"/>
            </a:solidFill>
            <a:prstDash val="solid"/>
          </a:ln>
        </p:spPr>
      </p:sp>
      <p:sp>
        <p:nvSpPr>
          <p:cNvPr id="10" name="Shape 6"/>
          <p:cNvSpPr/>
          <p:nvPr/>
        </p:nvSpPr>
        <p:spPr>
          <a:xfrm>
            <a:off x="7591901" y="3641646"/>
            <a:ext cx="538401" cy="538401"/>
          </a:xfrm>
          <a:prstGeom prst="roundRect">
            <a:avLst>
              <a:gd name="adj" fmla="val 16981925"/>
            </a:avLst>
          </a:prstGeom>
          <a:solidFill>
            <a:srgbClr val="4950BC"/>
          </a:solidFill>
        </p:spPr>
      </p:sp>
      <p:pic>
        <p:nvPicPr>
          <p:cNvPr id="11" name="Image 2" descr="preencoded.png"/>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740015" y="3789640"/>
            <a:ext cx="242173" cy="242173"/>
          </a:xfrm>
          <a:prstGeom prst="rect">
            <a:avLst/>
          </a:prstGeom>
        </p:spPr>
      </p:pic>
      <p:sp>
        <p:nvSpPr>
          <p:cNvPr id="12" name="Text 7"/>
          <p:cNvSpPr/>
          <p:nvPr/>
        </p:nvSpPr>
        <p:spPr>
          <a:xfrm>
            <a:off x="7591901" y="4359473"/>
            <a:ext cx="2550438" cy="280392"/>
          </a:xfrm>
          <a:prstGeom prst="rect">
            <a:avLst/>
          </a:prstGeom>
          <a:noFill/>
        </p:spPr>
        <p:txBody>
          <a:bodyPr wrap="none" lIns="0" tIns="0" rIns="0" bIns="0" rtlCol="0" anchor="t"/>
          <a:lstStyle/>
          <a:p>
            <a:pPr marL="0" indent="0" algn="l">
              <a:lnSpc>
                <a:spcPts val="2200"/>
              </a:lnSpc>
              <a:buNone/>
            </a:pPr>
            <a:r>
              <a:rPr lang="en-US" sz="1750" b="1" dirty="0">
                <a:solidFill>
                  <a:schemeClr val="tx1"/>
                </a:solidFill>
                <a:latin typeface="Times New Roman" panose="02020603050405020304" charset="0"/>
                <a:ea typeface="Inter Bold" pitchFamily="34" charset="-122"/>
                <a:cs typeface="Times New Roman" panose="02020603050405020304" charset="0"/>
              </a:rPr>
              <a:t>Tăng năng suất học tập</a:t>
            </a:r>
            <a:endParaRPr lang="en-US" sz="1750" b="1" dirty="0">
              <a:solidFill>
                <a:schemeClr val="tx1"/>
              </a:solidFill>
              <a:latin typeface="Times New Roman" panose="02020603050405020304" charset="0"/>
              <a:ea typeface="Inter Bold" pitchFamily="34" charset="-122"/>
              <a:cs typeface="Times New Roman" panose="02020603050405020304" charset="0"/>
            </a:endParaRPr>
          </a:p>
        </p:txBody>
      </p:sp>
      <p:sp>
        <p:nvSpPr>
          <p:cNvPr id="13" name="Text 8"/>
          <p:cNvSpPr/>
          <p:nvPr/>
        </p:nvSpPr>
        <p:spPr>
          <a:xfrm>
            <a:off x="7591901" y="4747498"/>
            <a:ext cx="6223397" cy="574119"/>
          </a:xfrm>
          <a:prstGeom prst="rect">
            <a:avLst/>
          </a:prstGeom>
          <a:noFill/>
        </p:spPr>
        <p:txBody>
          <a:bodyPr wrap="square" lIns="0" tIns="0" rIns="0" bIns="0" rtlCol="0" anchor="t"/>
          <a:lstStyle/>
          <a:p>
            <a:pPr marL="0" indent="0" algn="l">
              <a:lnSpc>
                <a:spcPts val="2250"/>
              </a:lnSpc>
              <a:buNone/>
            </a:pPr>
            <a:r>
              <a:rPr lang="en-US" sz="1400" dirty="0">
                <a:solidFill>
                  <a:schemeClr val="tx1"/>
                </a:solidFill>
                <a:latin typeface="Inter" panose="02000503000000020004" pitchFamily="34" charset="0"/>
                <a:ea typeface="Inter" panose="02000503000000020004" pitchFamily="34" charset="-122"/>
                <a:cs typeface="Inter" panose="02000503000000020004" pitchFamily="34" charset="-120"/>
              </a:rPr>
              <a:t>Môi trường sống và học tập tiện nghi, hiện đại thúc đẩy kết quả học tập tốt hơn.</a:t>
            </a:r>
            <a:endParaRPr lang="en-US" sz="1400" dirty="0">
              <a:solidFill>
                <a:schemeClr val="tx1"/>
              </a:solidFill>
              <a:latin typeface="Inter" panose="02000503000000020004" pitchFamily="34" charset="0"/>
              <a:ea typeface="Inter" panose="02000503000000020004" pitchFamily="34" charset="-122"/>
              <a:cs typeface="Inter" panose="02000503000000020004" pitchFamily="34" charset="-120"/>
            </a:endParaRPr>
          </a:p>
        </p:txBody>
      </p:sp>
      <p:sp>
        <p:nvSpPr>
          <p:cNvPr id="14" name="Shape 9"/>
          <p:cNvSpPr/>
          <p:nvPr/>
        </p:nvSpPr>
        <p:spPr>
          <a:xfrm>
            <a:off x="628055" y="5688092"/>
            <a:ext cx="6597372" cy="2054066"/>
          </a:xfrm>
          <a:prstGeom prst="roundRect">
            <a:avLst>
              <a:gd name="adj" fmla="val 3670"/>
            </a:avLst>
          </a:prstGeom>
          <a:solidFill>
            <a:srgbClr val="DADBF1"/>
          </a:solidFill>
          <a:ln w="7620">
            <a:solidFill>
              <a:srgbClr val="C0C1D7"/>
            </a:solidFill>
            <a:prstDash val="solid"/>
          </a:ln>
        </p:spPr>
      </p:sp>
      <p:sp>
        <p:nvSpPr>
          <p:cNvPr id="15" name="Shape 10"/>
          <p:cNvSpPr/>
          <p:nvPr/>
        </p:nvSpPr>
        <p:spPr>
          <a:xfrm>
            <a:off x="815102" y="5875139"/>
            <a:ext cx="538401" cy="538401"/>
          </a:xfrm>
          <a:prstGeom prst="roundRect">
            <a:avLst>
              <a:gd name="adj" fmla="val 16981925"/>
            </a:avLst>
          </a:prstGeom>
          <a:solidFill>
            <a:srgbClr val="4950BC"/>
          </a:solidFill>
        </p:spPr>
      </p:sp>
      <p:pic>
        <p:nvPicPr>
          <p:cNvPr id="16" name="Image 3"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963216" y="6023134"/>
            <a:ext cx="242173" cy="242173"/>
          </a:xfrm>
          <a:prstGeom prst="rect">
            <a:avLst/>
          </a:prstGeom>
        </p:spPr>
      </p:pic>
      <p:sp>
        <p:nvSpPr>
          <p:cNvPr id="17" name="Text 11"/>
          <p:cNvSpPr/>
          <p:nvPr/>
        </p:nvSpPr>
        <p:spPr>
          <a:xfrm>
            <a:off x="815102" y="6592967"/>
            <a:ext cx="2752249" cy="280392"/>
          </a:xfrm>
          <a:prstGeom prst="rect">
            <a:avLst/>
          </a:prstGeom>
          <a:noFill/>
        </p:spPr>
        <p:txBody>
          <a:bodyPr wrap="none" lIns="0" tIns="0" rIns="0" bIns="0" rtlCol="0" anchor="t"/>
          <a:lstStyle/>
          <a:p>
            <a:pPr marL="0" indent="0" algn="l">
              <a:lnSpc>
                <a:spcPts val="2200"/>
              </a:lnSpc>
              <a:buNone/>
            </a:pPr>
            <a:r>
              <a:rPr lang="en-US" sz="1750" b="1" dirty="0">
                <a:solidFill>
                  <a:schemeClr val="tx1"/>
                </a:solidFill>
                <a:latin typeface="Times New Roman" panose="02020603050405020304" charset="0"/>
                <a:ea typeface="Inter Bold" pitchFamily="34" charset="-122"/>
                <a:cs typeface="Times New Roman" panose="02020603050405020304" charset="0"/>
              </a:rPr>
              <a:t>Giải quyết nhà trọ tự phát</a:t>
            </a:r>
            <a:endParaRPr lang="en-US" sz="1750" b="1" dirty="0">
              <a:solidFill>
                <a:schemeClr val="tx1"/>
              </a:solidFill>
              <a:latin typeface="Times New Roman" panose="02020603050405020304" charset="0"/>
              <a:ea typeface="Inter Bold" pitchFamily="34" charset="-122"/>
              <a:cs typeface="Times New Roman" panose="02020603050405020304" charset="0"/>
            </a:endParaRPr>
          </a:p>
        </p:txBody>
      </p:sp>
      <p:sp>
        <p:nvSpPr>
          <p:cNvPr id="18" name="Text 12"/>
          <p:cNvSpPr/>
          <p:nvPr/>
        </p:nvSpPr>
        <p:spPr>
          <a:xfrm>
            <a:off x="815102" y="6980992"/>
            <a:ext cx="6223278" cy="574119"/>
          </a:xfrm>
          <a:prstGeom prst="rect">
            <a:avLst/>
          </a:prstGeom>
          <a:noFill/>
        </p:spPr>
        <p:txBody>
          <a:bodyPr wrap="square" lIns="0" tIns="0" rIns="0" bIns="0" rtlCol="0" anchor="t"/>
          <a:lstStyle/>
          <a:p>
            <a:pPr marL="0" indent="0" algn="l">
              <a:lnSpc>
                <a:spcPts val="2250"/>
              </a:lnSpc>
              <a:buNone/>
            </a:pPr>
            <a:r>
              <a:rPr lang="en-US" sz="1400" dirty="0">
                <a:solidFill>
                  <a:schemeClr val="tx1"/>
                </a:solidFill>
                <a:latin typeface="Inter" panose="02000503000000020004" pitchFamily="34" charset="0"/>
                <a:ea typeface="Inter" panose="02000503000000020004" pitchFamily="34" charset="-122"/>
                <a:cs typeface="Inter" panose="02000503000000020004" pitchFamily="34" charset="-120"/>
              </a:rPr>
              <a:t>Cung cấp chỗ ở ổn định, an toàn, giảm thiểu tình trạng nhà trọ kém chất lượng.</a:t>
            </a:r>
            <a:endParaRPr lang="en-US" sz="1400" dirty="0">
              <a:solidFill>
                <a:schemeClr val="tx1"/>
              </a:solidFill>
              <a:latin typeface="Inter" panose="02000503000000020004" pitchFamily="34" charset="0"/>
              <a:ea typeface="Inter" panose="02000503000000020004" pitchFamily="34" charset="-122"/>
              <a:cs typeface="Inter" panose="02000503000000020004" pitchFamily="34" charset="-120"/>
            </a:endParaRPr>
          </a:p>
        </p:txBody>
      </p:sp>
      <p:sp>
        <p:nvSpPr>
          <p:cNvPr id="19" name="Shape 13"/>
          <p:cNvSpPr/>
          <p:nvPr/>
        </p:nvSpPr>
        <p:spPr>
          <a:xfrm>
            <a:off x="7404854" y="5688092"/>
            <a:ext cx="6597491" cy="2054066"/>
          </a:xfrm>
          <a:prstGeom prst="roundRect">
            <a:avLst>
              <a:gd name="adj" fmla="val 3670"/>
            </a:avLst>
          </a:prstGeom>
          <a:solidFill>
            <a:srgbClr val="DADBF1"/>
          </a:solidFill>
          <a:ln w="7620">
            <a:solidFill>
              <a:srgbClr val="C0C1D7"/>
            </a:solidFill>
            <a:prstDash val="solid"/>
          </a:ln>
        </p:spPr>
      </p:sp>
      <p:sp>
        <p:nvSpPr>
          <p:cNvPr id="20" name="Shape 14"/>
          <p:cNvSpPr/>
          <p:nvPr/>
        </p:nvSpPr>
        <p:spPr>
          <a:xfrm>
            <a:off x="7591901" y="5875139"/>
            <a:ext cx="538401" cy="538401"/>
          </a:xfrm>
          <a:prstGeom prst="roundRect">
            <a:avLst>
              <a:gd name="adj" fmla="val 16981925"/>
            </a:avLst>
          </a:prstGeom>
          <a:solidFill>
            <a:srgbClr val="4950BC"/>
          </a:solidFill>
        </p:spPr>
      </p:sp>
      <p:pic>
        <p:nvPicPr>
          <p:cNvPr id="21" name="Image 4" descr="preencoded.png"/>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7740015" y="6023134"/>
            <a:ext cx="242173" cy="242173"/>
          </a:xfrm>
          <a:prstGeom prst="rect">
            <a:avLst/>
          </a:prstGeom>
        </p:spPr>
      </p:pic>
      <p:sp>
        <p:nvSpPr>
          <p:cNvPr id="22" name="Text 15"/>
          <p:cNvSpPr/>
          <p:nvPr/>
        </p:nvSpPr>
        <p:spPr>
          <a:xfrm>
            <a:off x="7591901" y="6592967"/>
            <a:ext cx="2570083" cy="280392"/>
          </a:xfrm>
          <a:prstGeom prst="rect">
            <a:avLst/>
          </a:prstGeom>
          <a:noFill/>
        </p:spPr>
        <p:txBody>
          <a:bodyPr wrap="none" lIns="0" tIns="0" rIns="0" bIns="0" rtlCol="0" anchor="t"/>
          <a:lstStyle/>
          <a:p>
            <a:pPr marL="0" indent="0" algn="l">
              <a:lnSpc>
                <a:spcPts val="2200"/>
              </a:lnSpc>
              <a:buNone/>
            </a:pPr>
            <a:r>
              <a:rPr lang="en-US" sz="1750" b="1" dirty="0">
                <a:solidFill>
                  <a:schemeClr val="tx1"/>
                </a:solidFill>
                <a:latin typeface="Times New Roman" panose="02020603050405020304" charset="0"/>
                <a:ea typeface="Inter Bold" pitchFamily="34" charset="-122"/>
                <a:cs typeface="Times New Roman" panose="02020603050405020304" charset="0"/>
              </a:rPr>
              <a:t>Nâng tầm đô thị đại học</a:t>
            </a:r>
            <a:endParaRPr lang="en-US" sz="1750" b="1" dirty="0">
              <a:solidFill>
                <a:schemeClr val="tx1"/>
              </a:solidFill>
              <a:latin typeface="Times New Roman" panose="02020603050405020304" charset="0"/>
              <a:ea typeface="Inter Bold" pitchFamily="34" charset="-122"/>
              <a:cs typeface="Times New Roman" panose="02020603050405020304" charset="0"/>
            </a:endParaRPr>
          </a:p>
        </p:txBody>
      </p:sp>
      <p:sp>
        <p:nvSpPr>
          <p:cNvPr id="23" name="Text 16"/>
          <p:cNvSpPr/>
          <p:nvPr/>
        </p:nvSpPr>
        <p:spPr>
          <a:xfrm>
            <a:off x="7591901" y="6980992"/>
            <a:ext cx="6223397" cy="287060"/>
          </a:xfrm>
          <a:prstGeom prst="rect">
            <a:avLst/>
          </a:prstGeom>
          <a:noFill/>
        </p:spPr>
        <p:txBody>
          <a:bodyPr wrap="none" lIns="0" tIns="0" rIns="0" bIns="0" rtlCol="0" anchor="t"/>
          <a:lstStyle/>
          <a:p>
            <a:pPr marL="0" indent="0" algn="l">
              <a:lnSpc>
                <a:spcPts val="2250"/>
              </a:lnSpc>
              <a:buNone/>
            </a:pPr>
            <a:r>
              <a:rPr lang="en-US" sz="1400" dirty="0">
                <a:solidFill>
                  <a:schemeClr val="tx1"/>
                </a:solidFill>
                <a:latin typeface="Inter" panose="02000503000000020004" pitchFamily="34" charset="0"/>
                <a:ea typeface="Inter" panose="02000503000000020004" pitchFamily="34" charset="-122"/>
                <a:cs typeface="Inter" panose="02000503000000020004" pitchFamily="34" charset="-120"/>
              </a:rPr>
              <a:t>Biến khu đô thị thành biểu tượng của sự phát triển và đổi mới.</a:t>
            </a:r>
            <a:endParaRPr lang="en-US" sz="1400" dirty="0">
              <a:solidFill>
                <a:schemeClr val="tx1"/>
              </a:solidFill>
              <a:latin typeface="Inter" panose="02000503000000020004" pitchFamily="34" charset="0"/>
              <a:ea typeface="Inter" panose="02000503000000020004" pitchFamily="34" charset="-122"/>
              <a:cs typeface="Inter" panose="02000503000000020004" pitchFamily="34" charset="-12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8388" y="344448"/>
            <a:ext cx="4776549" cy="391358"/>
          </a:xfrm>
          <a:prstGeom prst="rect">
            <a:avLst/>
          </a:prstGeom>
          <a:noFill/>
        </p:spPr>
        <p:txBody>
          <a:bodyPr wrap="none" lIns="0" tIns="0" rIns="0" bIns="0" rtlCol="0" anchor="t"/>
          <a:lstStyle/>
          <a:p>
            <a:pPr marL="0" indent="0" algn="l">
              <a:lnSpc>
                <a:spcPts val="3050"/>
              </a:lnSpc>
              <a:buNone/>
            </a:pPr>
            <a:r>
              <a:rPr lang="en-US" sz="2450" b="1" dirty="0">
                <a:solidFill>
                  <a:schemeClr val="bg1"/>
                </a:solidFill>
                <a:latin typeface="Times New Roman" panose="02020603050405020304" charset="0"/>
                <a:ea typeface="Inter Bold" pitchFamily="34" charset="-122"/>
                <a:cs typeface="Times New Roman" panose="02020603050405020304" charset="0"/>
              </a:rPr>
              <a:t>PHẦN 4 — RỦI RO &amp; KIỂM SOÁT</a:t>
            </a:r>
            <a:endParaRPr lang="en-US" sz="24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3" name="Text 1"/>
          <p:cNvSpPr/>
          <p:nvPr/>
        </p:nvSpPr>
        <p:spPr>
          <a:xfrm>
            <a:off x="438388" y="774383"/>
            <a:ext cx="5417820" cy="313134"/>
          </a:xfrm>
          <a:prstGeom prst="rect">
            <a:avLst/>
          </a:prstGeom>
          <a:noFill/>
        </p:spPr>
        <p:txBody>
          <a:bodyPr wrap="none" lIns="0" tIns="0" rIns="0" bIns="0" rtlCol="0" anchor="t"/>
          <a:lstStyle/>
          <a:p>
            <a:pPr marL="0" indent="0" algn="l">
              <a:lnSpc>
                <a:spcPts val="2450"/>
              </a:lnSpc>
              <a:buNone/>
            </a:pPr>
            <a:r>
              <a:rPr lang="en-US" sz="1950" b="1" dirty="0">
                <a:solidFill>
                  <a:schemeClr val="bg1"/>
                </a:solidFill>
                <a:latin typeface="Times New Roman" panose="02020603050405020304" charset="0"/>
                <a:ea typeface="Inter Bold" pitchFamily="34" charset="-122"/>
                <a:cs typeface="Times New Roman" panose="02020603050405020304" charset="0"/>
              </a:rPr>
              <a:t>NHÓM RỦI RO TRONG THIẾT KẾ &amp; GIẢI PHÁP</a:t>
            </a:r>
            <a:endParaRPr lang="en-US" sz="19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4" name="Text 2"/>
          <p:cNvSpPr/>
          <p:nvPr/>
        </p:nvSpPr>
        <p:spPr>
          <a:xfrm>
            <a:off x="438388" y="1412081"/>
            <a:ext cx="1879044" cy="234791"/>
          </a:xfrm>
          <a:prstGeom prst="rect">
            <a:avLst/>
          </a:prstGeom>
          <a:noFill/>
        </p:spPr>
        <p:txBody>
          <a:bodyPr wrap="none" lIns="0" tIns="0" rIns="0" bIns="0" rtlCol="0" anchor="t"/>
          <a:lstStyle/>
          <a:p>
            <a:pPr marL="0" indent="0" algn="l">
              <a:lnSpc>
                <a:spcPts val="1800"/>
              </a:lnSpc>
              <a:buNone/>
            </a:pPr>
            <a:r>
              <a:rPr lang="en-US" sz="1450" b="1" dirty="0">
                <a:solidFill>
                  <a:schemeClr val="bg1"/>
                </a:solidFill>
                <a:latin typeface="Times New Roman" panose="02020603050405020304" charset="0"/>
                <a:ea typeface="Inter Bold" pitchFamily="34" charset="-122"/>
                <a:cs typeface="Times New Roman" panose="02020603050405020304" charset="0"/>
              </a:rPr>
              <a:t>Rủi ro thường gặp</a:t>
            </a:r>
            <a:endParaRPr lang="en-US" sz="14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5" name="Text 3"/>
          <p:cNvSpPr/>
          <p:nvPr/>
        </p:nvSpPr>
        <p:spPr>
          <a:xfrm>
            <a:off x="438388" y="1772126"/>
            <a:ext cx="6724055" cy="200382"/>
          </a:xfrm>
          <a:prstGeom prst="rect">
            <a:avLst/>
          </a:prstGeom>
          <a:noFill/>
        </p:spPr>
        <p:txBody>
          <a:bodyPr wrap="none" lIns="0" tIns="0" rIns="0" bIns="0" rtlCol="0" anchor="t"/>
          <a:lstStyle/>
          <a:p>
            <a:pPr marL="0" indent="0" algn="l">
              <a:lnSpc>
                <a:spcPts val="1550"/>
              </a:lnSpc>
              <a:buSzPct val="100000"/>
              <a:buNone/>
            </a:pPr>
            <a:r>
              <a:rPr lang="en-US" sz="950" b="1" dirty="0">
                <a:solidFill>
                  <a:schemeClr val="bg1"/>
                </a:solidFill>
                <a:latin typeface="Inter" panose="02000503000000020004" pitchFamily="34" charset="0"/>
                <a:ea typeface="Inter" panose="02000503000000020004" pitchFamily="34" charset="-122"/>
                <a:cs typeface="Inter" panose="02000503000000020004" pitchFamily="34" charset="-120"/>
              </a:rPr>
              <a:t>Thiếu khảo sát địa chất:</a:t>
            </a:r>
            <a:r>
              <a:rPr lang="en-US" sz="950" dirty="0">
                <a:solidFill>
                  <a:schemeClr val="bg1"/>
                </a:solidFill>
                <a:latin typeface="Inter" panose="02000503000000020004" pitchFamily="34" charset="0"/>
                <a:ea typeface="Inter" panose="02000503000000020004" pitchFamily="34" charset="-122"/>
                <a:cs typeface="Inter" panose="02000503000000020004" pitchFamily="34" charset="-120"/>
              </a:rPr>
              <a:t> Dẫn đến các vấn đề về nền móng, kết cấu công trình.</a:t>
            </a:r>
            <a:endParaRPr lang="en-US" sz="9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6" name="Text 4"/>
          <p:cNvSpPr/>
          <p:nvPr/>
        </p:nvSpPr>
        <p:spPr>
          <a:xfrm>
            <a:off x="438388" y="2016323"/>
            <a:ext cx="6724055" cy="200382"/>
          </a:xfrm>
          <a:prstGeom prst="rect">
            <a:avLst/>
          </a:prstGeom>
          <a:noFill/>
        </p:spPr>
        <p:txBody>
          <a:bodyPr wrap="none" lIns="0" tIns="0" rIns="0" bIns="0" rtlCol="0" anchor="t"/>
          <a:lstStyle/>
          <a:p>
            <a:pPr marL="0" indent="0" algn="l">
              <a:lnSpc>
                <a:spcPts val="1550"/>
              </a:lnSpc>
              <a:buSzPct val="100000"/>
              <a:buNone/>
            </a:pPr>
            <a:r>
              <a:rPr lang="en-US" sz="950" b="1" dirty="0">
                <a:solidFill>
                  <a:schemeClr val="bg1"/>
                </a:solidFill>
                <a:latin typeface="Inter" panose="02000503000000020004" pitchFamily="34" charset="0"/>
                <a:ea typeface="Inter" panose="02000503000000020004" pitchFamily="34" charset="-122"/>
                <a:cs typeface="Inter" panose="02000503000000020004" pitchFamily="34" charset="-120"/>
              </a:rPr>
              <a:t>Sai sót bản vẽ:</a:t>
            </a:r>
            <a:r>
              <a:rPr lang="en-US" sz="950" dirty="0">
                <a:solidFill>
                  <a:schemeClr val="bg1"/>
                </a:solidFill>
                <a:latin typeface="Inter" panose="02000503000000020004" pitchFamily="34" charset="0"/>
                <a:ea typeface="Inter" panose="02000503000000020004" pitchFamily="34" charset="-122"/>
                <a:cs typeface="Inter" panose="02000503000000020004" pitchFamily="34" charset="-120"/>
              </a:rPr>
              <a:t> Gây lãng phí vật liệu, thời gian và chi phí chỉnh sửa.</a:t>
            </a:r>
            <a:endParaRPr lang="en-US" sz="9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7" name="Text 5"/>
          <p:cNvSpPr/>
          <p:nvPr/>
        </p:nvSpPr>
        <p:spPr>
          <a:xfrm>
            <a:off x="438388" y="2260521"/>
            <a:ext cx="6724055" cy="200382"/>
          </a:xfrm>
          <a:prstGeom prst="rect">
            <a:avLst/>
          </a:prstGeom>
          <a:noFill/>
        </p:spPr>
        <p:txBody>
          <a:bodyPr wrap="none" lIns="0" tIns="0" rIns="0" bIns="0" rtlCol="0" anchor="t"/>
          <a:lstStyle/>
          <a:p>
            <a:pPr marL="0" indent="0" algn="l">
              <a:lnSpc>
                <a:spcPts val="1550"/>
              </a:lnSpc>
              <a:buSzPct val="100000"/>
              <a:buNone/>
            </a:pPr>
            <a:r>
              <a:rPr lang="en-US" sz="950" b="1" dirty="0">
                <a:solidFill>
                  <a:schemeClr val="bg1"/>
                </a:solidFill>
                <a:latin typeface="Inter" panose="02000503000000020004" pitchFamily="34" charset="0"/>
                <a:ea typeface="Inter" panose="02000503000000020004" pitchFamily="34" charset="-122"/>
                <a:cs typeface="Inter" panose="02000503000000020004" pitchFamily="34" charset="-120"/>
              </a:rPr>
              <a:t>Chậm phê duyệt hồ sơ:</a:t>
            </a:r>
            <a:r>
              <a:rPr lang="en-US" sz="950" dirty="0">
                <a:solidFill>
                  <a:schemeClr val="bg1"/>
                </a:solidFill>
                <a:latin typeface="Inter" panose="02000503000000020004" pitchFamily="34" charset="0"/>
                <a:ea typeface="Inter" panose="02000503000000020004" pitchFamily="34" charset="-122"/>
                <a:cs typeface="Inter" panose="02000503000000020004" pitchFamily="34" charset="-120"/>
              </a:rPr>
              <a:t> Kéo dài thời gian thực hiện dự án, ảnh hưởng tiến độ chung.</a:t>
            </a:r>
            <a:endParaRPr lang="en-US" sz="9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pic>
        <p:nvPicPr>
          <p:cNvPr id="8" name="Image 0" descr="preencoded.png"/>
          <p:cNvPicPr>
            <a:picLocks noChangeAspect="1"/>
          </p:cNvPicPr>
          <p:nvPr/>
        </p:nvPicPr>
        <p:blipFill>
          <a:blip r:embed="rId1"/>
          <a:stretch>
            <a:fillRect/>
          </a:stretch>
        </p:blipFill>
        <p:spPr>
          <a:xfrm>
            <a:off x="346313" y="2601754"/>
            <a:ext cx="6724055" cy="6724055"/>
          </a:xfrm>
          <a:prstGeom prst="rect">
            <a:avLst/>
          </a:prstGeom>
        </p:spPr>
      </p:pic>
      <p:sp>
        <p:nvSpPr>
          <p:cNvPr id="9" name="Text 6"/>
          <p:cNvSpPr/>
          <p:nvPr/>
        </p:nvSpPr>
        <p:spPr>
          <a:xfrm>
            <a:off x="7475577" y="1412081"/>
            <a:ext cx="2621994" cy="234791"/>
          </a:xfrm>
          <a:prstGeom prst="rect">
            <a:avLst/>
          </a:prstGeom>
          <a:noFill/>
        </p:spPr>
        <p:txBody>
          <a:bodyPr wrap="none" lIns="0" tIns="0" rIns="0" bIns="0" rtlCol="0" anchor="t"/>
          <a:lstStyle/>
          <a:p>
            <a:pPr marL="0" indent="0" algn="l">
              <a:lnSpc>
                <a:spcPts val="1800"/>
              </a:lnSpc>
              <a:buNone/>
            </a:pPr>
            <a:r>
              <a:rPr lang="en-US" sz="1450" b="1" dirty="0">
                <a:solidFill>
                  <a:schemeClr val="bg1"/>
                </a:solidFill>
                <a:latin typeface="Times New Roman" panose="02020603050405020304" charset="0"/>
                <a:ea typeface="Inter Bold" pitchFamily="34" charset="-122"/>
                <a:cs typeface="Times New Roman" panose="02020603050405020304" charset="0"/>
              </a:rPr>
              <a:t>Giải pháp kiểm soát hiệu quả</a:t>
            </a:r>
            <a:endParaRPr lang="en-US" sz="14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0" name="Text 7"/>
          <p:cNvSpPr/>
          <p:nvPr/>
        </p:nvSpPr>
        <p:spPr>
          <a:xfrm>
            <a:off x="7475577" y="1772126"/>
            <a:ext cx="6724055" cy="200382"/>
          </a:xfrm>
          <a:prstGeom prst="rect">
            <a:avLst/>
          </a:prstGeom>
          <a:noFill/>
        </p:spPr>
        <p:txBody>
          <a:bodyPr wrap="none" lIns="0" tIns="0" rIns="0" bIns="0" rtlCol="0" anchor="t"/>
          <a:lstStyle/>
          <a:p>
            <a:pPr marL="0" indent="0" algn="l">
              <a:lnSpc>
                <a:spcPts val="1550"/>
              </a:lnSpc>
              <a:buSzPct val="100000"/>
              <a:buNone/>
            </a:pPr>
            <a:r>
              <a:rPr lang="en-US" sz="950" b="1" dirty="0">
                <a:solidFill>
                  <a:schemeClr val="bg1"/>
                </a:solidFill>
                <a:latin typeface="Inter" panose="02000503000000020004" pitchFamily="34" charset="0"/>
                <a:ea typeface="Inter" panose="02000503000000020004" pitchFamily="34" charset="-122"/>
                <a:cs typeface="Inter" panose="02000503000000020004" pitchFamily="34" charset="-120"/>
              </a:rPr>
              <a:t>Khảo sát kỹ lưỡng:</a:t>
            </a:r>
            <a:r>
              <a:rPr lang="en-US" sz="950" dirty="0">
                <a:solidFill>
                  <a:schemeClr val="bg1"/>
                </a:solidFill>
                <a:latin typeface="Inter" panose="02000503000000020004" pitchFamily="34" charset="0"/>
                <a:ea typeface="Inter" panose="02000503000000020004" pitchFamily="34" charset="-122"/>
                <a:cs typeface="Inter" panose="02000503000000020004" pitchFamily="34" charset="-120"/>
              </a:rPr>
              <a:t> Thực hiện khảo sát địa chất, địa hình chi tiết, chính xác.</a:t>
            </a:r>
            <a:endParaRPr lang="en-US" sz="9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1" name="Text 8"/>
          <p:cNvSpPr/>
          <p:nvPr/>
        </p:nvSpPr>
        <p:spPr>
          <a:xfrm>
            <a:off x="7475577" y="2016323"/>
            <a:ext cx="6724055" cy="200382"/>
          </a:xfrm>
          <a:prstGeom prst="rect">
            <a:avLst/>
          </a:prstGeom>
          <a:noFill/>
        </p:spPr>
        <p:txBody>
          <a:bodyPr wrap="none" lIns="0" tIns="0" rIns="0" bIns="0" rtlCol="0" anchor="t"/>
          <a:lstStyle/>
          <a:p>
            <a:pPr marL="0" indent="0" algn="l">
              <a:lnSpc>
                <a:spcPts val="1550"/>
              </a:lnSpc>
              <a:buSzPct val="100000"/>
              <a:buNone/>
            </a:pPr>
            <a:r>
              <a:rPr lang="en-US" sz="950" b="1" dirty="0">
                <a:solidFill>
                  <a:schemeClr val="bg1"/>
                </a:solidFill>
                <a:latin typeface="Inter" panose="02000503000000020004" pitchFamily="34" charset="0"/>
                <a:ea typeface="Inter" panose="02000503000000020004" pitchFamily="34" charset="-122"/>
                <a:cs typeface="Inter" panose="02000503000000020004" pitchFamily="34" charset="-120"/>
              </a:rPr>
              <a:t>Áp dụng BIM:</a:t>
            </a:r>
            <a:r>
              <a:rPr lang="en-US" sz="950" dirty="0">
                <a:solidFill>
                  <a:schemeClr val="bg1"/>
                </a:solidFill>
                <a:latin typeface="Inter" panose="02000503000000020004" pitchFamily="34" charset="0"/>
                <a:ea typeface="Inter" panose="02000503000000020004" pitchFamily="34" charset="-122"/>
                <a:cs typeface="Inter" panose="02000503000000020004" pitchFamily="34" charset="-120"/>
              </a:rPr>
              <a:t> Sử dụng mô hình hóa thông tin xây dựng để phát hiện lỗi sớm.</a:t>
            </a:r>
            <a:endParaRPr lang="en-US" sz="9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sp>
        <p:nvSpPr>
          <p:cNvPr id="12" name="Text 9"/>
          <p:cNvSpPr/>
          <p:nvPr/>
        </p:nvSpPr>
        <p:spPr>
          <a:xfrm>
            <a:off x="7475577" y="2260521"/>
            <a:ext cx="6724055" cy="200382"/>
          </a:xfrm>
          <a:prstGeom prst="rect">
            <a:avLst/>
          </a:prstGeom>
          <a:noFill/>
        </p:spPr>
        <p:txBody>
          <a:bodyPr wrap="none" lIns="0" tIns="0" rIns="0" bIns="0" rtlCol="0" anchor="t"/>
          <a:lstStyle/>
          <a:p>
            <a:pPr marL="0" indent="0" algn="l">
              <a:lnSpc>
                <a:spcPts val="1550"/>
              </a:lnSpc>
              <a:buSzPct val="100000"/>
              <a:buNone/>
            </a:pPr>
            <a:r>
              <a:rPr lang="en-US" sz="950" b="1" dirty="0">
                <a:solidFill>
                  <a:schemeClr val="bg1"/>
                </a:solidFill>
                <a:latin typeface="Inter" panose="02000503000000020004" pitchFamily="34" charset="0"/>
                <a:ea typeface="Inter" panose="02000503000000020004" pitchFamily="34" charset="-122"/>
                <a:cs typeface="Inter" panose="02000503000000020004" pitchFamily="34" charset="-120"/>
              </a:rPr>
              <a:t>Tăng cường rà soát hồ sơ:</a:t>
            </a:r>
            <a:r>
              <a:rPr lang="en-US" sz="950" dirty="0">
                <a:solidFill>
                  <a:schemeClr val="bg1"/>
                </a:solidFill>
                <a:latin typeface="Inter" panose="02000503000000020004" pitchFamily="34" charset="0"/>
                <a:ea typeface="Inter" panose="02000503000000020004" pitchFamily="34" charset="-122"/>
                <a:cs typeface="Inter" panose="02000503000000020004" pitchFamily="34" charset="-120"/>
              </a:rPr>
              <a:t> Phối hợp chặt chẽ giữa các bên, thẩm định độc lập.</a:t>
            </a:r>
            <a:endParaRPr lang="en-US" sz="950" dirty="0">
              <a:solidFill>
                <a:schemeClr val="bg1"/>
              </a:solidFill>
              <a:latin typeface="Inter" panose="02000503000000020004" pitchFamily="34" charset="0"/>
              <a:ea typeface="Inter" panose="02000503000000020004" pitchFamily="34" charset="-122"/>
              <a:cs typeface="Inter" panose="02000503000000020004" pitchFamily="34" charset="-120"/>
            </a:endParaRPr>
          </a:p>
        </p:txBody>
      </p:sp>
      <p:pic>
        <p:nvPicPr>
          <p:cNvPr id="13" name="Image 1" descr="preencoded.png"/>
          <p:cNvPicPr>
            <a:picLocks noChangeAspect="1"/>
          </p:cNvPicPr>
          <p:nvPr/>
        </p:nvPicPr>
        <p:blipFill>
          <a:blip r:embed="rId2"/>
          <a:stretch>
            <a:fillRect/>
          </a:stretch>
        </p:blipFill>
        <p:spPr>
          <a:xfrm>
            <a:off x="7475577" y="2601754"/>
            <a:ext cx="6724055" cy="6724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778" y="548997"/>
            <a:ext cx="4785241" cy="499110"/>
          </a:xfrm>
          <a:prstGeom prst="rect">
            <a:avLst/>
          </a:prstGeom>
          <a:noFill/>
        </p:spPr>
        <p:txBody>
          <a:bodyPr wrap="none" lIns="0" tIns="0" rIns="0" bIns="0" rtlCol="0" anchor="t"/>
          <a:lstStyle/>
          <a:p>
            <a:pPr marL="0" indent="0" algn="l">
              <a:lnSpc>
                <a:spcPts val="3900"/>
              </a:lnSpc>
              <a:buNone/>
            </a:pPr>
            <a:r>
              <a:rPr lang="en-US" sz="3100" dirty="0">
                <a:solidFill>
                  <a:srgbClr val="FFFFFF"/>
                </a:solidFill>
                <a:latin typeface="Fraunces Medium" pitchFamily="34" charset="0"/>
                <a:ea typeface="Fraunces Medium" pitchFamily="34" charset="-122"/>
                <a:cs typeface="Fraunces Medium" pitchFamily="34" charset="-120"/>
              </a:rPr>
              <a:t>Giới thiệu chung về dự án</a:t>
            </a:r>
            <a:endParaRPr lang="en-US" sz="3100" dirty="0"/>
          </a:p>
        </p:txBody>
      </p:sp>
      <p:sp>
        <p:nvSpPr>
          <p:cNvPr id="3" name="Text 1"/>
          <p:cNvSpPr/>
          <p:nvPr/>
        </p:nvSpPr>
        <p:spPr>
          <a:xfrm>
            <a:off x="698778" y="1447324"/>
            <a:ext cx="13232844" cy="319445"/>
          </a:xfrm>
          <a:prstGeom prst="rect">
            <a:avLst/>
          </a:prstGeom>
          <a:noFill/>
        </p:spPr>
        <p:txBody>
          <a:bodyPr wrap="non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Dự án Xây dựng Ký túc xá ĐHQG-TP.HCM là một công trình trọng điểm, tọa lạc tại Làng Đại học Thủ Đức.</a:t>
            </a:r>
            <a:endParaRPr lang="en-US" sz="1550" dirty="0"/>
          </a:p>
        </p:txBody>
      </p:sp>
      <p:sp>
        <p:nvSpPr>
          <p:cNvPr id="4" name="Shape 2"/>
          <p:cNvSpPr/>
          <p:nvPr/>
        </p:nvSpPr>
        <p:spPr>
          <a:xfrm>
            <a:off x="698778" y="2215872"/>
            <a:ext cx="3772614" cy="2682597"/>
          </a:xfrm>
          <a:prstGeom prst="roundRect">
            <a:avLst>
              <a:gd name="adj" fmla="val 3126"/>
            </a:avLst>
          </a:prstGeom>
          <a:solidFill>
            <a:srgbClr val="283157"/>
          </a:solidFill>
          <a:ln w="7620">
            <a:solidFill>
              <a:srgbClr val="414A70"/>
            </a:solidFill>
            <a:prstDash val="solid"/>
          </a:ln>
        </p:spPr>
      </p:sp>
      <p:sp>
        <p:nvSpPr>
          <p:cNvPr id="5" name="Shape 3"/>
          <p:cNvSpPr/>
          <p:nvPr/>
        </p:nvSpPr>
        <p:spPr>
          <a:xfrm>
            <a:off x="905947" y="2423041"/>
            <a:ext cx="598884" cy="598884"/>
          </a:xfrm>
          <a:prstGeom prst="roundRect">
            <a:avLst>
              <a:gd name="adj" fmla="val 15266872"/>
            </a:avLst>
          </a:prstGeom>
          <a:solidFill>
            <a:srgbClr val="8C98CA"/>
          </a:solidFill>
        </p:spPr>
      </p:sp>
      <p:pic>
        <p:nvPicPr>
          <p:cNvPr id="6"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70610" y="2587704"/>
            <a:ext cx="269438" cy="269438"/>
          </a:xfrm>
          <a:prstGeom prst="rect">
            <a:avLst/>
          </a:prstGeom>
        </p:spPr>
      </p:pic>
      <p:sp>
        <p:nvSpPr>
          <p:cNvPr id="7" name="Text 4"/>
          <p:cNvSpPr/>
          <p:nvPr/>
        </p:nvSpPr>
        <p:spPr>
          <a:xfrm>
            <a:off x="905947" y="3221474"/>
            <a:ext cx="2495550" cy="311944"/>
          </a:xfrm>
          <a:prstGeom prst="rect">
            <a:avLst/>
          </a:prstGeom>
          <a:noFill/>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Vị trí chiến lược</a:t>
            </a:r>
            <a:endParaRPr lang="en-US" sz="1950" dirty="0"/>
          </a:p>
        </p:txBody>
      </p:sp>
      <p:sp>
        <p:nvSpPr>
          <p:cNvPr id="8" name="Text 5"/>
          <p:cNvSpPr/>
          <p:nvPr/>
        </p:nvSpPr>
        <p:spPr>
          <a:xfrm>
            <a:off x="905947" y="3732967"/>
            <a:ext cx="3358277" cy="958334"/>
          </a:xfrm>
          <a:prstGeom prst="rect">
            <a:avLst/>
          </a:prstGeom>
          <a:noFill/>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Nằm trong khuôn viên Đại học Quốc gia TP.HCM, tại Làng Đại học Thủ Đức.</a:t>
            </a:r>
            <a:endParaRPr lang="en-US" sz="1550" dirty="0"/>
          </a:p>
        </p:txBody>
      </p:sp>
      <p:sp>
        <p:nvSpPr>
          <p:cNvPr id="9" name="Shape 6"/>
          <p:cNvSpPr/>
          <p:nvPr/>
        </p:nvSpPr>
        <p:spPr>
          <a:xfrm>
            <a:off x="4670941" y="2215872"/>
            <a:ext cx="3772733" cy="2682597"/>
          </a:xfrm>
          <a:prstGeom prst="roundRect">
            <a:avLst>
              <a:gd name="adj" fmla="val 3126"/>
            </a:avLst>
          </a:prstGeom>
          <a:solidFill>
            <a:srgbClr val="283157"/>
          </a:solidFill>
          <a:ln w="7620">
            <a:solidFill>
              <a:srgbClr val="414A70"/>
            </a:solidFill>
            <a:prstDash val="solid"/>
          </a:ln>
        </p:spPr>
      </p:sp>
      <p:sp>
        <p:nvSpPr>
          <p:cNvPr id="10" name="Shape 7"/>
          <p:cNvSpPr/>
          <p:nvPr/>
        </p:nvSpPr>
        <p:spPr>
          <a:xfrm>
            <a:off x="4878110" y="2423041"/>
            <a:ext cx="598884" cy="598884"/>
          </a:xfrm>
          <a:prstGeom prst="roundRect">
            <a:avLst>
              <a:gd name="adj" fmla="val 15266872"/>
            </a:avLst>
          </a:prstGeom>
          <a:solidFill>
            <a:srgbClr val="8C98CA"/>
          </a:solidFill>
        </p:spPr>
      </p:sp>
      <p:pic>
        <p:nvPicPr>
          <p:cNvPr id="11"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5042773" y="2587704"/>
            <a:ext cx="269438" cy="269438"/>
          </a:xfrm>
          <a:prstGeom prst="rect">
            <a:avLst/>
          </a:prstGeom>
        </p:spPr>
      </p:pic>
      <p:sp>
        <p:nvSpPr>
          <p:cNvPr id="12" name="Text 8"/>
          <p:cNvSpPr/>
          <p:nvPr/>
        </p:nvSpPr>
        <p:spPr>
          <a:xfrm>
            <a:off x="4878110" y="3221474"/>
            <a:ext cx="2495550" cy="311944"/>
          </a:xfrm>
          <a:prstGeom prst="rect">
            <a:avLst/>
          </a:prstGeom>
          <a:noFill/>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Quy mô ấn tượng</a:t>
            </a:r>
            <a:endParaRPr lang="en-US" sz="1950" dirty="0"/>
          </a:p>
        </p:txBody>
      </p:sp>
      <p:sp>
        <p:nvSpPr>
          <p:cNvPr id="13" name="Text 9"/>
          <p:cNvSpPr/>
          <p:nvPr/>
        </p:nvSpPr>
        <p:spPr>
          <a:xfrm>
            <a:off x="4878110" y="3732967"/>
            <a:ext cx="3358396" cy="638889"/>
          </a:xfrm>
          <a:prstGeom prst="rect">
            <a:avLst/>
          </a:prstGeom>
          <a:noFill/>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Tổng diện tích lên đến hơn 42 ha, bao gồm Khu A và Khu B.</a:t>
            </a:r>
            <a:endParaRPr lang="en-US" sz="1550" dirty="0"/>
          </a:p>
        </p:txBody>
      </p:sp>
      <p:sp>
        <p:nvSpPr>
          <p:cNvPr id="14" name="Shape 10"/>
          <p:cNvSpPr/>
          <p:nvPr/>
        </p:nvSpPr>
        <p:spPr>
          <a:xfrm>
            <a:off x="698778" y="5098018"/>
            <a:ext cx="7744897" cy="2363153"/>
          </a:xfrm>
          <a:prstGeom prst="roundRect">
            <a:avLst>
              <a:gd name="adj" fmla="val 3548"/>
            </a:avLst>
          </a:prstGeom>
          <a:solidFill>
            <a:srgbClr val="283157"/>
          </a:solidFill>
          <a:ln w="7620">
            <a:solidFill>
              <a:srgbClr val="414A70"/>
            </a:solidFill>
            <a:prstDash val="solid"/>
          </a:ln>
        </p:spPr>
      </p:sp>
      <p:sp>
        <p:nvSpPr>
          <p:cNvPr id="15" name="Shape 11"/>
          <p:cNvSpPr/>
          <p:nvPr/>
        </p:nvSpPr>
        <p:spPr>
          <a:xfrm>
            <a:off x="905947" y="5305187"/>
            <a:ext cx="598884" cy="598884"/>
          </a:xfrm>
          <a:prstGeom prst="roundRect">
            <a:avLst>
              <a:gd name="adj" fmla="val 15266872"/>
            </a:avLst>
          </a:prstGeom>
          <a:solidFill>
            <a:srgbClr val="8C98CA"/>
          </a:solidFill>
        </p:spPr>
      </p:sp>
      <p:pic>
        <p:nvPicPr>
          <p:cNvPr id="16"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1070610" y="5469850"/>
            <a:ext cx="269438" cy="269438"/>
          </a:xfrm>
          <a:prstGeom prst="rect">
            <a:avLst/>
          </a:prstGeom>
        </p:spPr>
      </p:pic>
      <p:sp>
        <p:nvSpPr>
          <p:cNvPr id="17" name="Text 12"/>
          <p:cNvSpPr/>
          <p:nvPr/>
        </p:nvSpPr>
        <p:spPr>
          <a:xfrm>
            <a:off x="905947" y="6103620"/>
            <a:ext cx="2495550" cy="311944"/>
          </a:xfrm>
          <a:prstGeom prst="rect">
            <a:avLst/>
          </a:prstGeom>
          <a:noFill/>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Ký túc xá hàng đầu</a:t>
            </a:r>
            <a:endParaRPr lang="en-US" sz="1950" dirty="0"/>
          </a:p>
        </p:txBody>
      </p:sp>
      <p:sp>
        <p:nvSpPr>
          <p:cNvPr id="18" name="Text 13"/>
          <p:cNvSpPr/>
          <p:nvPr/>
        </p:nvSpPr>
        <p:spPr>
          <a:xfrm>
            <a:off x="905947" y="6615113"/>
            <a:ext cx="7330559" cy="638889"/>
          </a:xfrm>
          <a:prstGeom prst="rect">
            <a:avLst/>
          </a:prstGeom>
          <a:noFill/>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Là một trong những ký túc xá lớn nhất và đồng bộ nhất tại Việt Nam, đáp ứng tiêu chuẩn hiện đại.</a:t>
            </a:r>
            <a:endParaRPr lang="en-US" sz="1550" dirty="0"/>
          </a:p>
        </p:txBody>
      </p:sp>
      <p:pic>
        <p:nvPicPr>
          <p:cNvPr id="19" name="Image 3" descr="preencoded.png"/>
          <p:cNvPicPr>
            <a:picLocks noChangeAspect="1"/>
          </p:cNvPicPr>
          <p:nvPr/>
        </p:nvPicPr>
        <p:blipFill>
          <a:blip r:embed="rId5"/>
          <a:stretch>
            <a:fillRect/>
          </a:stretch>
        </p:blipFill>
        <p:spPr>
          <a:xfrm>
            <a:off x="8938260" y="2215872"/>
            <a:ext cx="5000863" cy="500086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7820" y="641390"/>
            <a:ext cx="7828359" cy="939641"/>
          </a:xfrm>
          <a:prstGeom prst="rect">
            <a:avLst/>
          </a:prstGeom>
          <a:noFill/>
        </p:spPr>
        <p:txBody>
          <a:bodyPr wrap="square" lIns="0" tIns="0" rIns="0" bIns="0" rtlCol="0" anchor="t"/>
          <a:lstStyle/>
          <a:p>
            <a:pPr marL="0" indent="0" algn="l">
              <a:lnSpc>
                <a:spcPts val="3650"/>
              </a:lnSpc>
              <a:buNone/>
            </a:pPr>
            <a:r>
              <a:rPr lang="en-US" sz="2950" b="1" dirty="0">
                <a:solidFill>
                  <a:schemeClr val="bg1"/>
                </a:solidFill>
                <a:latin typeface="Times New Roman" panose="02020603050405020304" charset="0"/>
                <a:ea typeface="Inter Bold" pitchFamily="34" charset="-122"/>
                <a:cs typeface="Times New Roman" panose="02020603050405020304" charset="0"/>
              </a:rPr>
              <a:t>RỦI RO TRONG THI CÔNG &amp; BIỆN PHÁP PHÒNG NGỪA</a:t>
            </a:r>
            <a:endParaRPr lang="en-US" sz="29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4" name="Shape 1"/>
          <p:cNvSpPr/>
          <p:nvPr/>
        </p:nvSpPr>
        <p:spPr>
          <a:xfrm>
            <a:off x="657820" y="1885712"/>
            <a:ext cx="7828359" cy="1128593"/>
          </a:xfrm>
          <a:prstGeom prst="roundRect">
            <a:avLst>
              <a:gd name="adj" fmla="val 9723"/>
            </a:avLst>
          </a:prstGeom>
          <a:solidFill>
            <a:srgbClr val="FFFFFF"/>
          </a:solidFill>
          <a:ln w="22860">
            <a:solidFill>
              <a:srgbClr val="C0C1D7"/>
            </a:solidFill>
            <a:prstDash val="solid"/>
          </a:ln>
        </p:spPr>
      </p:sp>
      <p:sp>
        <p:nvSpPr>
          <p:cNvPr id="5" name="Shape 2"/>
          <p:cNvSpPr/>
          <p:nvPr/>
        </p:nvSpPr>
        <p:spPr>
          <a:xfrm>
            <a:off x="634960" y="1885712"/>
            <a:ext cx="91440" cy="1128593"/>
          </a:xfrm>
          <a:prstGeom prst="roundRect">
            <a:avLst>
              <a:gd name="adj" fmla="val 86332"/>
            </a:avLst>
          </a:prstGeom>
          <a:solidFill>
            <a:srgbClr val="4950BC"/>
          </a:solidFill>
        </p:spPr>
      </p:sp>
      <p:sp>
        <p:nvSpPr>
          <p:cNvPr id="6" name="Text 3"/>
          <p:cNvSpPr/>
          <p:nvPr/>
        </p:nvSpPr>
        <p:spPr>
          <a:xfrm>
            <a:off x="937141" y="2073593"/>
            <a:ext cx="2349460" cy="293608"/>
          </a:xfrm>
          <a:prstGeom prst="rect">
            <a:avLst/>
          </a:prstGeom>
          <a:noFill/>
        </p:spPr>
        <p:txBody>
          <a:bodyPr wrap="none" lIns="0" tIns="0" rIns="0" bIns="0" rtlCol="0" anchor="t"/>
          <a:lstStyle/>
          <a:p>
            <a:pPr marL="0" indent="0" algn="l">
              <a:lnSpc>
                <a:spcPts val="2300"/>
              </a:lnSpc>
              <a:buNone/>
            </a:pPr>
            <a:r>
              <a:rPr lang="en-US" sz="1800" b="1" dirty="0">
                <a:solidFill>
                  <a:srgbClr val="272525"/>
                </a:solidFill>
                <a:latin typeface="Times New Roman" panose="02020603050405020304" charset="0"/>
                <a:ea typeface="Inter Bold" pitchFamily="34" charset="-122"/>
                <a:cs typeface="Times New Roman" panose="02020603050405020304" charset="0"/>
              </a:rPr>
              <a:t>Thời tiết xấu</a:t>
            </a:r>
            <a:endParaRPr lang="en-US" sz="18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7" name="Text 4"/>
          <p:cNvSpPr/>
          <p:nvPr/>
        </p:nvSpPr>
        <p:spPr>
          <a:xfrm>
            <a:off x="937141" y="2502813"/>
            <a:ext cx="7338298" cy="300752"/>
          </a:xfrm>
          <a:prstGeom prst="rect">
            <a:avLst/>
          </a:prstGeom>
          <a:noFill/>
        </p:spPr>
        <p:txBody>
          <a:bodyPr wrap="none" lIns="0" tIns="0" rIns="0" bIns="0" rtlCol="0" anchor="t"/>
          <a:lstStyle/>
          <a:p>
            <a:pPr marL="0" indent="0" algn="l">
              <a:lnSpc>
                <a:spcPts val="2350"/>
              </a:lnSpc>
              <a:buNone/>
            </a:pPr>
            <a:r>
              <a:rPr lang="en-US" sz="1450" dirty="0">
                <a:solidFill>
                  <a:srgbClr val="272525"/>
                </a:solidFill>
                <a:latin typeface="Inter" panose="02000503000000020004" pitchFamily="34" charset="0"/>
                <a:ea typeface="Inter" panose="02000503000000020004" pitchFamily="34" charset="-122"/>
                <a:cs typeface="Inter" panose="02000503000000020004" pitchFamily="34" charset="-120"/>
              </a:rPr>
              <a:t>Lập kế hoạch thi công linh hoạt, dự báo thời tiết và có phương án ứng phó kịp thời.</a:t>
            </a:r>
            <a:endParaRPr lang="en-US" sz="1450" dirty="0"/>
          </a:p>
        </p:txBody>
      </p:sp>
      <p:sp>
        <p:nvSpPr>
          <p:cNvPr id="8" name="Shape 5"/>
          <p:cNvSpPr/>
          <p:nvPr/>
        </p:nvSpPr>
        <p:spPr>
          <a:xfrm>
            <a:off x="657820" y="3202186"/>
            <a:ext cx="7828359" cy="1429345"/>
          </a:xfrm>
          <a:prstGeom prst="roundRect">
            <a:avLst>
              <a:gd name="adj" fmla="val 7677"/>
            </a:avLst>
          </a:prstGeom>
          <a:solidFill>
            <a:srgbClr val="FFFFFF"/>
          </a:solidFill>
          <a:ln w="22860">
            <a:solidFill>
              <a:srgbClr val="C0C1D7"/>
            </a:solidFill>
            <a:prstDash val="solid"/>
          </a:ln>
        </p:spPr>
      </p:sp>
      <p:sp>
        <p:nvSpPr>
          <p:cNvPr id="9" name="Shape 6"/>
          <p:cNvSpPr/>
          <p:nvPr/>
        </p:nvSpPr>
        <p:spPr>
          <a:xfrm>
            <a:off x="634960" y="3202186"/>
            <a:ext cx="91440" cy="1429345"/>
          </a:xfrm>
          <a:prstGeom prst="roundRect">
            <a:avLst>
              <a:gd name="adj" fmla="val 86332"/>
            </a:avLst>
          </a:prstGeom>
          <a:solidFill>
            <a:srgbClr val="4950BC"/>
          </a:solidFill>
        </p:spPr>
      </p:sp>
      <p:sp>
        <p:nvSpPr>
          <p:cNvPr id="10" name="Text 7"/>
          <p:cNvSpPr/>
          <p:nvPr/>
        </p:nvSpPr>
        <p:spPr>
          <a:xfrm>
            <a:off x="937141" y="3390067"/>
            <a:ext cx="2349460" cy="293608"/>
          </a:xfrm>
          <a:prstGeom prst="rect">
            <a:avLst/>
          </a:prstGeom>
          <a:noFill/>
        </p:spPr>
        <p:txBody>
          <a:bodyPr wrap="none" lIns="0" tIns="0" rIns="0" bIns="0" rtlCol="0" anchor="t"/>
          <a:lstStyle/>
          <a:p>
            <a:pPr marL="0" indent="0" algn="l">
              <a:lnSpc>
                <a:spcPts val="2300"/>
              </a:lnSpc>
              <a:buNone/>
            </a:pPr>
            <a:r>
              <a:rPr lang="en-US" sz="1800" b="1" dirty="0">
                <a:solidFill>
                  <a:srgbClr val="272525"/>
                </a:solidFill>
                <a:latin typeface="Times New Roman" panose="02020603050405020304" charset="0"/>
                <a:ea typeface="Inter Bold" pitchFamily="34" charset="-122"/>
                <a:cs typeface="Times New Roman" panose="02020603050405020304" charset="0"/>
              </a:rPr>
              <a:t>Chậm vật tư</a:t>
            </a:r>
            <a:endParaRPr lang="en-US" sz="18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1" name="Text 8"/>
          <p:cNvSpPr/>
          <p:nvPr/>
        </p:nvSpPr>
        <p:spPr>
          <a:xfrm>
            <a:off x="937141" y="3819287"/>
            <a:ext cx="7338298" cy="601504"/>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Inter" panose="02000503000000020004" pitchFamily="34" charset="0"/>
                <a:ea typeface="Inter" panose="02000503000000020004" pitchFamily="34" charset="-122"/>
                <a:cs typeface="Inter" panose="02000503000000020004" pitchFamily="34" charset="-120"/>
              </a:rPr>
              <a:t>Đa dạng hóa nhà cung cấp, ký kết hợp đồng rõ ràng và theo dõi sát sao chuỗi cung ứng.</a:t>
            </a:r>
            <a:endParaRPr lang="en-US" sz="1450" dirty="0"/>
          </a:p>
        </p:txBody>
      </p:sp>
      <p:sp>
        <p:nvSpPr>
          <p:cNvPr id="12" name="Shape 9"/>
          <p:cNvSpPr/>
          <p:nvPr/>
        </p:nvSpPr>
        <p:spPr>
          <a:xfrm>
            <a:off x="657820" y="4819412"/>
            <a:ext cx="7828359" cy="1128593"/>
          </a:xfrm>
          <a:prstGeom prst="roundRect">
            <a:avLst>
              <a:gd name="adj" fmla="val 9723"/>
            </a:avLst>
          </a:prstGeom>
          <a:solidFill>
            <a:srgbClr val="FFFFFF"/>
          </a:solidFill>
          <a:ln w="22860">
            <a:solidFill>
              <a:srgbClr val="C0C1D7"/>
            </a:solidFill>
            <a:prstDash val="solid"/>
          </a:ln>
        </p:spPr>
      </p:sp>
      <p:sp>
        <p:nvSpPr>
          <p:cNvPr id="13" name="Shape 10"/>
          <p:cNvSpPr/>
          <p:nvPr/>
        </p:nvSpPr>
        <p:spPr>
          <a:xfrm>
            <a:off x="634960" y="4819412"/>
            <a:ext cx="91440" cy="1128593"/>
          </a:xfrm>
          <a:prstGeom prst="roundRect">
            <a:avLst>
              <a:gd name="adj" fmla="val 86332"/>
            </a:avLst>
          </a:prstGeom>
          <a:solidFill>
            <a:srgbClr val="4950BC"/>
          </a:solidFill>
        </p:spPr>
      </p:sp>
      <p:sp>
        <p:nvSpPr>
          <p:cNvPr id="14" name="Text 11"/>
          <p:cNvSpPr/>
          <p:nvPr/>
        </p:nvSpPr>
        <p:spPr>
          <a:xfrm>
            <a:off x="937141" y="5018723"/>
            <a:ext cx="2349460" cy="293608"/>
          </a:xfrm>
          <a:prstGeom prst="rect">
            <a:avLst/>
          </a:prstGeom>
          <a:noFill/>
        </p:spPr>
        <p:txBody>
          <a:bodyPr wrap="none" lIns="0" tIns="0" rIns="0" bIns="0" rtlCol="0" anchor="t"/>
          <a:lstStyle/>
          <a:p>
            <a:pPr marL="0" indent="0" algn="l">
              <a:lnSpc>
                <a:spcPts val="2300"/>
              </a:lnSpc>
              <a:buNone/>
            </a:pPr>
            <a:r>
              <a:rPr lang="en-US" sz="1800" b="1" dirty="0">
                <a:solidFill>
                  <a:srgbClr val="272525"/>
                </a:solidFill>
                <a:latin typeface="Times New Roman" panose="02020603050405020304" charset="0"/>
                <a:ea typeface="Inter Bold" pitchFamily="34" charset="-122"/>
                <a:cs typeface="Times New Roman" panose="02020603050405020304" charset="0"/>
              </a:rPr>
              <a:t>Nhân công thiếu</a:t>
            </a:r>
            <a:endParaRPr lang="en-US" sz="18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5" name="Text 12"/>
          <p:cNvSpPr/>
          <p:nvPr/>
        </p:nvSpPr>
        <p:spPr>
          <a:xfrm>
            <a:off x="937141" y="5436513"/>
            <a:ext cx="7338298" cy="300752"/>
          </a:xfrm>
          <a:prstGeom prst="rect">
            <a:avLst/>
          </a:prstGeom>
          <a:noFill/>
        </p:spPr>
        <p:txBody>
          <a:bodyPr wrap="none" lIns="0" tIns="0" rIns="0" bIns="0" rtlCol="0" anchor="t"/>
          <a:lstStyle/>
          <a:p>
            <a:pPr marL="0" indent="0" algn="l">
              <a:lnSpc>
                <a:spcPts val="2350"/>
              </a:lnSpc>
              <a:buNone/>
            </a:pPr>
            <a:r>
              <a:rPr lang="en-US" sz="1450" dirty="0">
                <a:solidFill>
                  <a:srgbClr val="272525"/>
                </a:solidFill>
                <a:latin typeface="Inter" panose="02000503000000020004" pitchFamily="34" charset="0"/>
                <a:ea typeface="Inter" panose="02000503000000020004" pitchFamily="34" charset="-122"/>
                <a:cs typeface="Inter" panose="02000503000000020004" pitchFamily="34" charset="-120"/>
              </a:rPr>
              <a:t>Xây dựng kế hoạch tuyển dụng, đào tạo và giữ chân nhân sự hợp lý.</a:t>
            </a:r>
            <a:endParaRPr lang="en-US" sz="1450" dirty="0"/>
          </a:p>
        </p:txBody>
      </p:sp>
      <p:sp>
        <p:nvSpPr>
          <p:cNvPr id="16" name="Shape 13"/>
          <p:cNvSpPr/>
          <p:nvPr/>
        </p:nvSpPr>
        <p:spPr>
          <a:xfrm>
            <a:off x="657820" y="6135886"/>
            <a:ext cx="7828359" cy="1429345"/>
          </a:xfrm>
          <a:prstGeom prst="roundRect">
            <a:avLst>
              <a:gd name="adj" fmla="val 7677"/>
            </a:avLst>
          </a:prstGeom>
          <a:solidFill>
            <a:srgbClr val="FFFFFF"/>
          </a:solidFill>
          <a:ln w="22860">
            <a:solidFill>
              <a:srgbClr val="C0C1D7"/>
            </a:solidFill>
            <a:prstDash val="solid"/>
          </a:ln>
        </p:spPr>
      </p:sp>
      <p:sp>
        <p:nvSpPr>
          <p:cNvPr id="17" name="Shape 14"/>
          <p:cNvSpPr/>
          <p:nvPr/>
        </p:nvSpPr>
        <p:spPr>
          <a:xfrm>
            <a:off x="634960" y="6135886"/>
            <a:ext cx="91440" cy="1429345"/>
          </a:xfrm>
          <a:prstGeom prst="roundRect">
            <a:avLst>
              <a:gd name="adj" fmla="val 86332"/>
            </a:avLst>
          </a:prstGeom>
          <a:solidFill>
            <a:srgbClr val="4950BC"/>
          </a:solidFill>
        </p:spPr>
      </p:sp>
      <p:sp>
        <p:nvSpPr>
          <p:cNvPr id="18" name="Text 15"/>
          <p:cNvSpPr/>
          <p:nvPr/>
        </p:nvSpPr>
        <p:spPr>
          <a:xfrm>
            <a:off x="937141" y="6335197"/>
            <a:ext cx="2349460" cy="293608"/>
          </a:xfrm>
          <a:prstGeom prst="rect">
            <a:avLst/>
          </a:prstGeom>
          <a:noFill/>
        </p:spPr>
        <p:txBody>
          <a:bodyPr wrap="none" lIns="0" tIns="0" rIns="0" bIns="0" rtlCol="0" anchor="t"/>
          <a:lstStyle/>
          <a:p>
            <a:pPr marL="0" indent="0" algn="l">
              <a:lnSpc>
                <a:spcPts val="2300"/>
              </a:lnSpc>
              <a:buNone/>
            </a:pPr>
            <a:r>
              <a:rPr lang="en-US" sz="1800" b="1" dirty="0">
                <a:solidFill>
                  <a:srgbClr val="272525"/>
                </a:solidFill>
                <a:latin typeface="Times New Roman" panose="02020603050405020304" charset="0"/>
                <a:ea typeface="Inter Bold" pitchFamily="34" charset="-122"/>
                <a:cs typeface="Times New Roman" panose="02020603050405020304" charset="0"/>
              </a:rPr>
              <a:t>Tai nạn lao động</a:t>
            </a:r>
            <a:endParaRPr lang="en-US" sz="18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9" name="Text 16"/>
          <p:cNvSpPr/>
          <p:nvPr/>
        </p:nvSpPr>
        <p:spPr>
          <a:xfrm>
            <a:off x="937141" y="6752987"/>
            <a:ext cx="7338298" cy="601504"/>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Inter" panose="02000503000000020004" pitchFamily="34" charset="0"/>
                <a:ea typeface="Inter" panose="02000503000000020004" pitchFamily="34" charset="-122"/>
                <a:cs typeface="Inter" panose="02000503000000020004" pitchFamily="34" charset="-120"/>
              </a:rPr>
              <a:t>Tăng cường huấn luyện an toàn, trang bị bảo hộ đầy đủ và giám sát chặt chẽ tại công trường.</a:t>
            </a:r>
            <a:endParaRPr lang="en-US" sz="14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p:spPr>
        <p:txBody>
          <a:bodyPr wrap="square" lIns="0" tIns="0" rIns="0" bIns="0" rtlCol="0" anchor="t"/>
          <a:lstStyle/>
          <a:p>
            <a:pPr marL="0" indent="0" algn="l">
              <a:lnSpc>
                <a:spcPts val="5550"/>
              </a:lnSpc>
              <a:buNone/>
            </a:pPr>
            <a:r>
              <a:rPr lang="en-US" sz="4450" b="1" dirty="0">
                <a:solidFill>
                  <a:schemeClr val="bg1"/>
                </a:solidFill>
                <a:latin typeface="Times New Roman" panose="02020603050405020304" charset="0"/>
                <a:ea typeface="Inter Bold" pitchFamily="34" charset="-122"/>
                <a:cs typeface="Times New Roman" panose="02020603050405020304" charset="0"/>
              </a:rPr>
              <a:t>Giải pháp kiểm soát thi công &amp; Quản lý dự án</a:t>
            </a:r>
            <a:endParaRPr lang="en-US" sz="44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4" name="Text 1"/>
          <p:cNvSpPr/>
          <p:nvPr/>
        </p:nvSpPr>
        <p:spPr>
          <a:xfrm>
            <a:off x="6280190" y="4630698"/>
            <a:ext cx="7556421" cy="725805"/>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Một cái nhìn toàn diện về các chiến lược quản lý dự án hiệu quả và các công cụ kiểm soát thi công thiết yếu.</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5553"/>
          </a:xfrm>
          <a:prstGeom prst="rect">
            <a:avLst/>
          </a:prstGeom>
        </p:spPr>
      </p:pic>
      <p:sp>
        <p:nvSpPr>
          <p:cNvPr id="3" name="Text 0"/>
          <p:cNvSpPr/>
          <p:nvPr/>
        </p:nvSpPr>
        <p:spPr>
          <a:xfrm>
            <a:off x="6055995" y="447437"/>
            <a:ext cx="8004810" cy="813673"/>
          </a:xfrm>
          <a:prstGeom prst="rect">
            <a:avLst/>
          </a:prstGeom>
          <a:noFill/>
        </p:spPr>
        <p:txBody>
          <a:bodyPr wrap="square" lIns="0" tIns="0" rIns="0" bIns="0" rtlCol="0" anchor="t"/>
          <a:lstStyle/>
          <a:p>
            <a:pPr marL="0" indent="0" algn="l">
              <a:lnSpc>
                <a:spcPts val="3200"/>
              </a:lnSpc>
              <a:buNone/>
            </a:pPr>
            <a:r>
              <a:rPr lang="en-US" sz="2550" b="1" dirty="0">
                <a:solidFill>
                  <a:schemeClr val="bg1"/>
                </a:solidFill>
                <a:latin typeface="Times New Roman" panose="02020603050405020304" charset="0"/>
                <a:ea typeface="Inter Bold" pitchFamily="34" charset="-122"/>
                <a:cs typeface="Times New Roman" panose="02020603050405020304" charset="0"/>
              </a:rPr>
              <a:t>Kiểm Soát Thi Công Hiệu Quả: Chuẩn Bị &amp; Thực Thi</a:t>
            </a:r>
            <a:endParaRPr lang="en-US" sz="25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4" name="Shape 1"/>
          <p:cNvSpPr/>
          <p:nvPr/>
        </p:nvSpPr>
        <p:spPr>
          <a:xfrm>
            <a:off x="6055995" y="1749266"/>
            <a:ext cx="8004810" cy="1204674"/>
          </a:xfrm>
          <a:prstGeom prst="roundRect">
            <a:avLst>
              <a:gd name="adj" fmla="val 9109"/>
            </a:avLst>
          </a:prstGeom>
          <a:solidFill>
            <a:srgbClr val="FFFFFF"/>
          </a:solidFill>
        </p:spPr>
      </p:sp>
      <p:sp>
        <p:nvSpPr>
          <p:cNvPr id="5" name="Shape 2"/>
          <p:cNvSpPr/>
          <p:nvPr/>
        </p:nvSpPr>
        <p:spPr>
          <a:xfrm>
            <a:off x="6055995" y="1726406"/>
            <a:ext cx="8004810" cy="91440"/>
          </a:xfrm>
          <a:prstGeom prst="roundRect">
            <a:avLst>
              <a:gd name="adj" fmla="val 74751"/>
            </a:avLst>
          </a:prstGeom>
          <a:solidFill>
            <a:srgbClr val="4950BC"/>
          </a:solidFill>
        </p:spPr>
      </p:sp>
      <p:sp>
        <p:nvSpPr>
          <p:cNvPr id="6" name="Shape 3"/>
          <p:cNvSpPr/>
          <p:nvPr/>
        </p:nvSpPr>
        <p:spPr>
          <a:xfrm>
            <a:off x="9814322" y="1505188"/>
            <a:ext cx="488156" cy="488156"/>
          </a:xfrm>
          <a:prstGeom prst="roundRect">
            <a:avLst>
              <a:gd name="adj" fmla="val 187317"/>
            </a:avLst>
          </a:prstGeom>
          <a:solidFill>
            <a:srgbClr val="4950BC"/>
          </a:solidFill>
        </p:spPr>
      </p:sp>
      <p:pic>
        <p:nvPicPr>
          <p:cNvPr id="7"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0769" y="1651635"/>
            <a:ext cx="195263" cy="195262"/>
          </a:xfrm>
          <a:prstGeom prst="rect">
            <a:avLst/>
          </a:prstGeom>
        </p:spPr>
      </p:pic>
      <p:sp>
        <p:nvSpPr>
          <p:cNvPr id="8" name="Text 4"/>
          <p:cNvSpPr/>
          <p:nvPr/>
        </p:nvSpPr>
        <p:spPr>
          <a:xfrm>
            <a:off x="6241494" y="2156103"/>
            <a:ext cx="2882860" cy="254317"/>
          </a:xfrm>
          <a:prstGeom prst="rect">
            <a:avLst/>
          </a:prstGeom>
          <a:noFill/>
        </p:spPr>
        <p:txBody>
          <a:bodyPr wrap="none" lIns="0" tIns="0" rIns="0" bIns="0" rtlCol="0" anchor="t"/>
          <a:lstStyle/>
          <a:p>
            <a:pPr marL="0" indent="0" algn="l">
              <a:lnSpc>
                <a:spcPts val="2000"/>
              </a:lnSpc>
              <a:buNone/>
            </a:pPr>
            <a:r>
              <a:rPr lang="en-US" sz="1600" b="1" dirty="0">
                <a:solidFill>
                  <a:srgbClr val="272525"/>
                </a:solidFill>
                <a:latin typeface="Times New Roman" panose="02020603050405020304" charset="0"/>
                <a:ea typeface="Inter Bold" pitchFamily="34" charset="-122"/>
                <a:cs typeface="Times New Roman" panose="02020603050405020304" charset="0"/>
              </a:rPr>
              <a:t>Kế hoạch dự phòng mùa mưa</a:t>
            </a:r>
            <a:endParaRPr lang="en-US" sz="16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9" name="Text 5"/>
          <p:cNvSpPr/>
          <p:nvPr/>
        </p:nvSpPr>
        <p:spPr>
          <a:xfrm>
            <a:off x="6241494" y="2508052"/>
            <a:ext cx="7633811" cy="260390"/>
          </a:xfrm>
          <a:prstGeom prst="rect">
            <a:avLst/>
          </a:prstGeom>
          <a:noFill/>
        </p:spPr>
        <p:txBody>
          <a:bodyPr wrap="none" lIns="0" tIns="0" rIns="0" bIns="0" rtlCol="0" anchor="t"/>
          <a:lstStyle/>
          <a:p>
            <a:pPr marL="0" indent="0" algn="l">
              <a:lnSpc>
                <a:spcPts val="2050"/>
              </a:lnSpc>
              <a:buNone/>
            </a:pPr>
            <a:r>
              <a:rPr lang="en-US" sz="1250" dirty="0">
                <a:solidFill>
                  <a:srgbClr val="272525"/>
                </a:solidFill>
                <a:latin typeface="Times New Roman" panose="02020603050405020304" charset="0"/>
                <a:ea typeface="Inter" panose="02000503000000020004" pitchFamily="34" charset="-122"/>
                <a:cs typeface="Times New Roman" panose="02020603050405020304" charset="0"/>
              </a:rPr>
              <a:t>Đảm bảo tiến độ không bị ảnh hưởng bởi điều kiện thời tiết khắc nghiệt.</a:t>
            </a:r>
            <a:endParaRPr lang="en-US" sz="125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10" name="Shape 6"/>
          <p:cNvSpPr/>
          <p:nvPr/>
        </p:nvSpPr>
        <p:spPr>
          <a:xfrm>
            <a:off x="6055995" y="3360658"/>
            <a:ext cx="8004810" cy="1204674"/>
          </a:xfrm>
          <a:prstGeom prst="roundRect">
            <a:avLst>
              <a:gd name="adj" fmla="val 9109"/>
            </a:avLst>
          </a:prstGeom>
          <a:solidFill>
            <a:srgbClr val="FFFFFF"/>
          </a:solidFill>
        </p:spPr>
      </p:sp>
      <p:sp>
        <p:nvSpPr>
          <p:cNvPr id="11" name="Shape 7"/>
          <p:cNvSpPr/>
          <p:nvPr/>
        </p:nvSpPr>
        <p:spPr>
          <a:xfrm>
            <a:off x="6055995" y="3337798"/>
            <a:ext cx="8004810" cy="91440"/>
          </a:xfrm>
          <a:prstGeom prst="roundRect">
            <a:avLst>
              <a:gd name="adj" fmla="val 74751"/>
            </a:avLst>
          </a:prstGeom>
          <a:solidFill>
            <a:srgbClr val="4950BC"/>
          </a:solidFill>
        </p:spPr>
      </p:sp>
      <p:sp>
        <p:nvSpPr>
          <p:cNvPr id="12" name="Shape 8"/>
          <p:cNvSpPr/>
          <p:nvPr/>
        </p:nvSpPr>
        <p:spPr>
          <a:xfrm>
            <a:off x="9814322" y="3116580"/>
            <a:ext cx="488156" cy="488156"/>
          </a:xfrm>
          <a:prstGeom prst="roundRect">
            <a:avLst>
              <a:gd name="adj" fmla="val 187317"/>
            </a:avLst>
          </a:prstGeom>
          <a:solidFill>
            <a:srgbClr val="4950BC"/>
          </a:solidFill>
        </p:spPr>
      </p:sp>
      <p:pic>
        <p:nvPicPr>
          <p:cNvPr id="13" name="Image 2" descr="preencoded.png"/>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9960769" y="3263027"/>
            <a:ext cx="195263" cy="195262"/>
          </a:xfrm>
          <a:prstGeom prst="rect">
            <a:avLst/>
          </a:prstGeom>
        </p:spPr>
      </p:pic>
      <p:sp>
        <p:nvSpPr>
          <p:cNvPr id="14" name="Text 9"/>
          <p:cNvSpPr/>
          <p:nvPr/>
        </p:nvSpPr>
        <p:spPr>
          <a:xfrm>
            <a:off x="6241494" y="3767495"/>
            <a:ext cx="2279690" cy="254317"/>
          </a:xfrm>
          <a:prstGeom prst="rect">
            <a:avLst/>
          </a:prstGeom>
          <a:noFill/>
        </p:spPr>
        <p:txBody>
          <a:bodyPr wrap="none" lIns="0" tIns="0" rIns="0" bIns="0" rtlCol="0" anchor="t"/>
          <a:lstStyle/>
          <a:p>
            <a:pPr marL="0" indent="0" algn="l">
              <a:lnSpc>
                <a:spcPts val="2000"/>
              </a:lnSpc>
              <a:buNone/>
            </a:pPr>
            <a:r>
              <a:rPr lang="en-US" sz="1600" b="1" dirty="0">
                <a:solidFill>
                  <a:srgbClr val="272525"/>
                </a:solidFill>
                <a:latin typeface="Times New Roman" panose="02020603050405020304" charset="0"/>
                <a:ea typeface="Inter Bold" pitchFamily="34" charset="-122"/>
                <a:cs typeface="Times New Roman" panose="02020603050405020304" charset="0"/>
              </a:rPr>
              <a:t>Kiểm tra vật tư đầu vào</a:t>
            </a:r>
            <a:endParaRPr lang="en-US" sz="16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5" name="Text 10"/>
          <p:cNvSpPr/>
          <p:nvPr/>
        </p:nvSpPr>
        <p:spPr>
          <a:xfrm>
            <a:off x="6241494" y="4119443"/>
            <a:ext cx="7633811" cy="260390"/>
          </a:xfrm>
          <a:prstGeom prst="rect">
            <a:avLst/>
          </a:prstGeom>
          <a:noFill/>
        </p:spPr>
        <p:txBody>
          <a:bodyPr wrap="none" lIns="0" tIns="0" rIns="0" bIns="0" rtlCol="0" anchor="t"/>
          <a:lstStyle/>
          <a:p>
            <a:pPr marL="0" indent="0" algn="l">
              <a:lnSpc>
                <a:spcPts val="2050"/>
              </a:lnSpc>
              <a:buNone/>
            </a:pPr>
            <a:r>
              <a:rPr lang="en-US" sz="1250" dirty="0">
                <a:solidFill>
                  <a:srgbClr val="272525"/>
                </a:solidFill>
                <a:latin typeface="Times New Roman" panose="02020603050405020304" charset="0"/>
                <a:ea typeface="Inter" panose="02000503000000020004" pitchFamily="34" charset="-122"/>
                <a:cs typeface="Times New Roman" panose="02020603050405020304" charset="0"/>
              </a:rPr>
              <a:t>Đảm bảo chất lượng vật liệu xây dựng ngay từ ban đầu.</a:t>
            </a:r>
            <a:endParaRPr lang="en-US" sz="125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16" name="Shape 11"/>
          <p:cNvSpPr/>
          <p:nvPr/>
        </p:nvSpPr>
        <p:spPr>
          <a:xfrm>
            <a:off x="6055995" y="4972050"/>
            <a:ext cx="8004810" cy="1204674"/>
          </a:xfrm>
          <a:prstGeom prst="roundRect">
            <a:avLst>
              <a:gd name="adj" fmla="val 9109"/>
            </a:avLst>
          </a:prstGeom>
          <a:solidFill>
            <a:srgbClr val="FFFFFF"/>
          </a:solidFill>
        </p:spPr>
      </p:sp>
      <p:sp>
        <p:nvSpPr>
          <p:cNvPr id="17" name="Shape 12"/>
          <p:cNvSpPr/>
          <p:nvPr/>
        </p:nvSpPr>
        <p:spPr>
          <a:xfrm>
            <a:off x="6055995" y="4949190"/>
            <a:ext cx="8004810" cy="91440"/>
          </a:xfrm>
          <a:prstGeom prst="roundRect">
            <a:avLst>
              <a:gd name="adj" fmla="val 74751"/>
            </a:avLst>
          </a:prstGeom>
          <a:solidFill>
            <a:srgbClr val="4950BC"/>
          </a:solidFill>
        </p:spPr>
      </p:sp>
      <p:sp>
        <p:nvSpPr>
          <p:cNvPr id="18" name="Shape 13"/>
          <p:cNvSpPr/>
          <p:nvPr/>
        </p:nvSpPr>
        <p:spPr>
          <a:xfrm>
            <a:off x="9814322" y="4727972"/>
            <a:ext cx="488156" cy="488156"/>
          </a:xfrm>
          <a:prstGeom prst="roundRect">
            <a:avLst>
              <a:gd name="adj" fmla="val 187317"/>
            </a:avLst>
          </a:prstGeom>
          <a:solidFill>
            <a:srgbClr val="4950BC"/>
          </a:solidFill>
        </p:spPr>
      </p:sp>
      <p:pic>
        <p:nvPicPr>
          <p:cNvPr id="19" name="Image 3"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9960769" y="4874419"/>
            <a:ext cx="195263" cy="195262"/>
          </a:xfrm>
          <a:prstGeom prst="rect">
            <a:avLst/>
          </a:prstGeom>
        </p:spPr>
      </p:pic>
      <p:sp>
        <p:nvSpPr>
          <p:cNvPr id="20" name="Text 14"/>
          <p:cNvSpPr/>
          <p:nvPr/>
        </p:nvSpPr>
        <p:spPr>
          <a:xfrm>
            <a:off x="6241494" y="5378887"/>
            <a:ext cx="2034302" cy="254317"/>
          </a:xfrm>
          <a:prstGeom prst="rect">
            <a:avLst/>
          </a:prstGeom>
          <a:noFill/>
        </p:spPr>
        <p:txBody>
          <a:bodyPr wrap="none" lIns="0" tIns="0" rIns="0" bIns="0" rtlCol="0" anchor="t"/>
          <a:lstStyle/>
          <a:p>
            <a:pPr marL="0" indent="0" algn="l">
              <a:lnSpc>
                <a:spcPts val="2000"/>
              </a:lnSpc>
              <a:buNone/>
            </a:pPr>
            <a:r>
              <a:rPr lang="en-US" sz="1600" b="1" dirty="0">
                <a:solidFill>
                  <a:srgbClr val="272525"/>
                </a:solidFill>
                <a:latin typeface="Times New Roman" panose="02020603050405020304" charset="0"/>
                <a:ea typeface="Inter Bold" pitchFamily="34" charset="-122"/>
                <a:cs typeface="Times New Roman" panose="02020603050405020304" charset="0"/>
              </a:rPr>
              <a:t>Đào tạo an toàn</a:t>
            </a:r>
            <a:endParaRPr lang="en-US" sz="16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21" name="Text 15"/>
          <p:cNvSpPr/>
          <p:nvPr/>
        </p:nvSpPr>
        <p:spPr>
          <a:xfrm>
            <a:off x="6241494" y="5730835"/>
            <a:ext cx="7633811" cy="260390"/>
          </a:xfrm>
          <a:prstGeom prst="rect">
            <a:avLst/>
          </a:prstGeom>
          <a:noFill/>
        </p:spPr>
        <p:txBody>
          <a:bodyPr wrap="none" lIns="0" tIns="0" rIns="0" bIns="0" rtlCol="0" anchor="t"/>
          <a:lstStyle/>
          <a:p>
            <a:pPr marL="0" indent="0" algn="l">
              <a:lnSpc>
                <a:spcPts val="2050"/>
              </a:lnSpc>
              <a:buNone/>
            </a:pPr>
            <a:r>
              <a:rPr lang="en-US" sz="1250" dirty="0">
                <a:solidFill>
                  <a:srgbClr val="272525"/>
                </a:solidFill>
                <a:latin typeface="Times New Roman" panose="02020603050405020304" charset="0"/>
                <a:ea typeface="Inter" panose="02000503000000020004" pitchFamily="34" charset="-122"/>
                <a:cs typeface="Times New Roman" panose="02020603050405020304" charset="0"/>
              </a:rPr>
              <a:t>Nâng cao nhận thức và kỹ năng an toàn lao động cho toàn bộ công nhân.</a:t>
            </a:r>
            <a:endParaRPr lang="en-US" sz="125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22" name="Shape 16"/>
          <p:cNvSpPr/>
          <p:nvPr/>
        </p:nvSpPr>
        <p:spPr>
          <a:xfrm>
            <a:off x="6055995" y="6583442"/>
            <a:ext cx="8004810" cy="1204674"/>
          </a:xfrm>
          <a:prstGeom prst="roundRect">
            <a:avLst>
              <a:gd name="adj" fmla="val 9109"/>
            </a:avLst>
          </a:prstGeom>
          <a:solidFill>
            <a:srgbClr val="FFFFFF"/>
          </a:solidFill>
        </p:spPr>
      </p:sp>
      <p:sp>
        <p:nvSpPr>
          <p:cNvPr id="23" name="Shape 17"/>
          <p:cNvSpPr/>
          <p:nvPr/>
        </p:nvSpPr>
        <p:spPr>
          <a:xfrm>
            <a:off x="6055995" y="6560582"/>
            <a:ext cx="8004810" cy="91440"/>
          </a:xfrm>
          <a:prstGeom prst="roundRect">
            <a:avLst>
              <a:gd name="adj" fmla="val 74751"/>
            </a:avLst>
          </a:prstGeom>
          <a:solidFill>
            <a:srgbClr val="4950BC"/>
          </a:solidFill>
        </p:spPr>
      </p:sp>
      <p:sp>
        <p:nvSpPr>
          <p:cNvPr id="24" name="Shape 18"/>
          <p:cNvSpPr/>
          <p:nvPr/>
        </p:nvSpPr>
        <p:spPr>
          <a:xfrm>
            <a:off x="9814322" y="6339364"/>
            <a:ext cx="488156" cy="488156"/>
          </a:xfrm>
          <a:prstGeom prst="roundRect">
            <a:avLst>
              <a:gd name="adj" fmla="val 187317"/>
            </a:avLst>
          </a:prstGeom>
          <a:solidFill>
            <a:srgbClr val="4950BC"/>
          </a:solidFill>
        </p:spPr>
      </p:sp>
      <p:pic>
        <p:nvPicPr>
          <p:cNvPr id="25" name="Image 4" descr="preencoded.png"/>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9960769" y="6485811"/>
            <a:ext cx="195263" cy="195262"/>
          </a:xfrm>
          <a:prstGeom prst="rect">
            <a:avLst/>
          </a:prstGeom>
        </p:spPr>
      </p:pic>
      <p:sp>
        <p:nvSpPr>
          <p:cNvPr id="26" name="Text 19"/>
          <p:cNvSpPr/>
          <p:nvPr/>
        </p:nvSpPr>
        <p:spPr>
          <a:xfrm>
            <a:off x="6241494" y="6990278"/>
            <a:ext cx="2034302" cy="254317"/>
          </a:xfrm>
          <a:prstGeom prst="rect">
            <a:avLst/>
          </a:prstGeom>
          <a:noFill/>
        </p:spPr>
        <p:txBody>
          <a:bodyPr wrap="none" lIns="0" tIns="0" rIns="0" bIns="0" rtlCol="0" anchor="t"/>
          <a:lstStyle/>
          <a:p>
            <a:pPr marL="0" indent="0" algn="l">
              <a:lnSpc>
                <a:spcPts val="2000"/>
              </a:lnSpc>
              <a:buNone/>
            </a:pPr>
            <a:r>
              <a:rPr lang="en-US" sz="1600" b="1" dirty="0">
                <a:solidFill>
                  <a:srgbClr val="272525"/>
                </a:solidFill>
                <a:latin typeface="Times New Roman" panose="02020603050405020304" charset="0"/>
                <a:ea typeface="Inter Bold" pitchFamily="34" charset="-122"/>
                <a:cs typeface="Times New Roman" panose="02020603050405020304" charset="0"/>
              </a:rPr>
              <a:t>Giám sát 24/7</a:t>
            </a:r>
            <a:endParaRPr lang="en-US" sz="16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27" name="Text 20"/>
          <p:cNvSpPr/>
          <p:nvPr/>
        </p:nvSpPr>
        <p:spPr>
          <a:xfrm>
            <a:off x="6241494" y="7342227"/>
            <a:ext cx="7633811" cy="260390"/>
          </a:xfrm>
          <a:prstGeom prst="rect">
            <a:avLst/>
          </a:prstGeom>
          <a:noFill/>
        </p:spPr>
        <p:txBody>
          <a:bodyPr wrap="none" lIns="0" tIns="0" rIns="0" bIns="0" rtlCol="0" anchor="t"/>
          <a:lstStyle/>
          <a:p>
            <a:pPr marL="0" indent="0" algn="l">
              <a:lnSpc>
                <a:spcPts val="2050"/>
              </a:lnSpc>
              <a:buNone/>
            </a:pPr>
            <a:r>
              <a:rPr lang="en-US" sz="1250" dirty="0">
                <a:solidFill>
                  <a:srgbClr val="272525"/>
                </a:solidFill>
                <a:latin typeface="Times New Roman" panose="02020603050405020304" charset="0"/>
                <a:ea typeface="Inter" panose="02000503000000020004" pitchFamily="34" charset="-122"/>
                <a:cs typeface="Times New Roman" panose="02020603050405020304" charset="0"/>
              </a:rPr>
              <a:t>Theo dõi liên tục hoạt động thi công để phát hiện và xử lý kịp thời các vấn đề.</a:t>
            </a:r>
            <a:endParaRPr lang="en-US" sz="125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45143"/>
            <a:ext cx="7556421" cy="1133951"/>
          </a:xfrm>
          <a:prstGeom prst="rect">
            <a:avLst/>
          </a:prstGeom>
          <a:noFill/>
        </p:spPr>
        <p:txBody>
          <a:bodyPr wrap="square" lIns="0" tIns="0" rIns="0" bIns="0" rtlCol="0" anchor="t"/>
          <a:lstStyle/>
          <a:p>
            <a:pPr marL="0" indent="0" algn="l">
              <a:lnSpc>
                <a:spcPts val="4450"/>
              </a:lnSpc>
              <a:buNone/>
            </a:pPr>
            <a:r>
              <a:rPr lang="en-US" sz="3550" b="1" dirty="0">
                <a:solidFill>
                  <a:schemeClr val="bg1"/>
                </a:solidFill>
                <a:latin typeface="Times New Roman" panose="02020603050405020304" charset="0"/>
                <a:ea typeface="Inter Bold" pitchFamily="34" charset="-122"/>
                <a:cs typeface="Times New Roman" panose="02020603050405020304" charset="0"/>
              </a:rPr>
              <a:t>Rủi Ro Thường Gặp Trong Quản Lý Dự Án</a:t>
            </a:r>
            <a:endParaRPr lang="en-US" sz="3550" b="1" dirty="0">
              <a:solidFill>
                <a:schemeClr val="bg1"/>
              </a:solidFill>
              <a:latin typeface="Times New Roman" panose="02020603050405020304" charset="0"/>
              <a:ea typeface="Inter Bold" pitchFamily="34" charset="-122"/>
              <a:cs typeface="Times New Roman" panose="02020603050405020304" charset="0"/>
            </a:endParaRPr>
          </a:p>
        </p:txBody>
      </p:sp>
      <p:pic>
        <p:nvPicPr>
          <p:cNvPr id="4" name="Image 1" descr="preencoded.png"/>
          <p:cNvPicPr>
            <a:picLocks noChangeAspect="1"/>
          </p:cNvPicPr>
          <p:nvPr/>
        </p:nvPicPr>
        <p:blipFill>
          <a:blip r:embed="rId2"/>
          <a:stretch>
            <a:fillRect/>
          </a:stretch>
        </p:blipFill>
        <p:spPr>
          <a:xfrm>
            <a:off x="793790" y="2619256"/>
            <a:ext cx="3664744" cy="2659261"/>
          </a:xfrm>
          <a:prstGeom prst="rect">
            <a:avLst/>
          </a:prstGeom>
        </p:spPr>
      </p:pic>
      <p:sp>
        <p:nvSpPr>
          <p:cNvPr id="5" name="Text 1"/>
          <p:cNvSpPr/>
          <p:nvPr/>
        </p:nvSpPr>
        <p:spPr>
          <a:xfrm>
            <a:off x="1020604" y="2846070"/>
            <a:ext cx="3211116" cy="708660"/>
          </a:xfrm>
          <a:prstGeom prst="rect">
            <a:avLst/>
          </a:prstGeom>
          <a:noFill/>
        </p:spPr>
        <p:txBody>
          <a:bodyPr wrap="square" lIns="0" tIns="0" rIns="0" bIns="0" rtlCol="0" anchor="t"/>
          <a:lstStyle/>
          <a:p>
            <a:pPr marL="0" indent="0" algn="l">
              <a:lnSpc>
                <a:spcPts val="2750"/>
              </a:lnSpc>
              <a:buNone/>
            </a:pPr>
            <a:r>
              <a:rPr lang="en-US" sz="2200" b="1" dirty="0">
                <a:solidFill>
                  <a:srgbClr val="272525"/>
                </a:solidFill>
                <a:latin typeface="Times New Roman" panose="02020603050405020304" charset="0"/>
                <a:ea typeface="Inter Bold" pitchFamily="34" charset="-122"/>
                <a:cs typeface="Times New Roman" panose="02020603050405020304" charset="0"/>
              </a:rPr>
              <a:t>Theo dõi tiến độ chưa sát</a:t>
            </a:r>
            <a:endParaRPr lang="en-US" sz="22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6" name="Text 2"/>
          <p:cNvSpPr/>
          <p:nvPr/>
        </p:nvSpPr>
        <p:spPr>
          <a:xfrm>
            <a:off x="1020604" y="3690818"/>
            <a:ext cx="3211116"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charset="0"/>
                <a:ea typeface="Inter" panose="02000503000000020004" pitchFamily="34" charset="-122"/>
                <a:cs typeface="Times New Roman" panose="02020603050405020304" charset="0"/>
              </a:rPr>
              <a:t>Dẫn đến việc chậm trễ và khó khăn trong việc điều chỉnh kế hoạch.</a:t>
            </a:r>
            <a:endParaRPr lang="en-US" sz="1750" dirty="0">
              <a:solidFill>
                <a:srgbClr val="272525"/>
              </a:solidFill>
              <a:latin typeface="Times New Roman" panose="02020603050405020304" charset="0"/>
              <a:ea typeface="Inter" panose="02000503000000020004" pitchFamily="34" charset="-122"/>
              <a:cs typeface="Times New Roman" panose="02020603050405020304" charset="0"/>
            </a:endParaRPr>
          </a:p>
        </p:txBody>
      </p:sp>
      <p:pic>
        <p:nvPicPr>
          <p:cNvPr id="7" name="Image 2" descr="preencoded.png"/>
          <p:cNvPicPr>
            <a:picLocks noChangeAspect="1"/>
          </p:cNvPicPr>
          <p:nvPr/>
        </p:nvPicPr>
        <p:blipFill>
          <a:blip r:embed="rId3"/>
          <a:stretch>
            <a:fillRect/>
          </a:stretch>
        </p:blipFill>
        <p:spPr>
          <a:xfrm>
            <a:off x="4685348" y="2619256"/>
            <a:ext cx="3664863" cy="2659261"/>
          </a:xfrm>
          <a:prstGeom prst="rect">
            <a:avLst/>
          </a:prstGeom>
        </p:spPr>
      </p:pic>
      <p:sp>
        <p:nvSpPr>
          <p:cNvPr id="8" name="Text 3"/>
          <p:cNvSpPr/>
          <p:nvPr/>
        </p:nvSpPr>
        <p:spPr>
          <a:xfrm>
            <a:off x="4912162" y="2846070"/>
            <a:ext cx="3059787"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charset="0"/>
                <a:ea typeface="Inter Bold" pitchFamily="34" charset="-122"/>
                <a:cs typeface="Times New Roman" panose="02020603050405020304" charset="0"/>
              </a:rPr>
              <a:t>Thiếu phối hợp ba bên</a:t>
            </a:r>
            <a:endParaRPr lang="en-US" sz="22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9" name="Text 4"/>
          <p:cNvSpPr/>
          <p:nvPr/>
        </p:nvSpPr>
        <p:spPr>
          <a:xfrm>
            <a:off x="4912162" y="3336488"/>
            <a:ext cx="3211235"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charset="0"/>
                <a:ea typeface="Inter" panose="02000503000000020004" pitchFamily="34" charset="-122"/>
                <a:cs typeface="Times New Roman" panose="02020603050405020304" charset="0"/>
              </a:rPr>
              <a:t>Gây ra sự chồng chéo công việc hoặc bỏ sót, ảnh hưởng đến hiệu quả tổng thể.</a:t>
            </a:r>
            <a:endParaRPr lang="en-US" sz="1750" dirty="0">
              <a:solidFill>
                <a:srgbClr val="272525"/>
              </a:solidFill>
              <a:latin typeface="Times New Roman" panose="02020603050405020304" charset="0"/>
              <a:ea typeface="Inter" panose="02000503000000020004" pitchFamily="34" charset="-122"/>
              <a:cs typeface="Times New Roman" panose="02020603050405020304" charset="0"/>
            </a:endParaRPr>
          </a:p>
        </p:txBody>
      </p:sp>
      <p:pic>
        <p:nvPicPr>
          <p:cNvPr id="10" name="Image 3" descr="preencoded.png"/>
          <p:cNvPicPr>
            <a:picLocks noChangeAspect="1"/>
          </p:cNvPicPr>
          <p:nvPr/>
        </p:nvPicPr>
        <p:blipFill>
          <a:blip r:embed="rId4"/>
          <a:stretch>
            <a:fillRect/>
          </a:stretch>
        </p:blipFill>
        <p:spPr>
          <a:xfrm>
            <a:off x="793790" y="5505331"/>
            <a:ext cx="7556421" cy="1579126"/>
          </a:xfrm>
          <a:prstGeom prst="rect">
            <a:avLst/>
          </a:prstGeom>
        </p:spPr>
      </p:pic>
      <p:sp>
        <p:nvSpPr>
          <p:cNvPr id="11" name="Text 5"/>
          <p:cNvSpPr/>
          <p:nvPr/>
        </p:nvSpPr>
        <p:spPr>
          <a:xfrm>
            <a:off x="1020604" y="5732145"/>
            <a:ext cx="3807023"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charset="0"/>
                <a:ea typeface="Inter Bold" pitchFamily="34" charset="-122"/>
                <a:cs typeface="Times New Roman" panose="02020603050405020304" charset="0"/>
              </a:rPr>
              <a:t>Kiểm soát chi phí chưa chặt</a:t>
            </a:r>
            <a:endParaRPr lang="en-US" sz="22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2" name="Text 6"/>
          <p:cNvSpPr/>
          <p:nvPr/>
        </p:nvSpPr>
        <p:spPr>
          <a:xfrm>
            <a:off x="1020604" y="6222563"/>
            <a:ext cx="7102793"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Times New Roman" panose="02020603050405020304" charset="0"/>
                <a:ea typeface="Inter" panose="02000503000000020004" pitchFamily="34" charset="-122"/>
                <a:cs typeface="Times New Roman" panose="02020603050405020304" charset="0"/>
              </a:rPr>
              <a:t>Nguy cơ vượt ngân sách và ảnh hưởng đến lợi nhuận của dự án.</a:t>
            </a:r>
            <a:endParaRPr lang="en-US" sz="175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3425" y="576263"/>
            <a:ext cx="8318183" cy="523875"/>
          </a:xfrm>
          <a:prstGeom prst="rect">
            <a:avLst/>
          </a:prstGeom>
          <a:noFill/>
        </p:spPr>
        <p:txBody>
          <a:bodyPr wrap="none" lIns="0" tIns="0" rIns="0" bIns="0" rtlCol="0" anchor="t"/>
          <a:lstStyle/>
          <a:p>
            <a:pPr marL="0" indent="0" algn="l">
              <a:lnSpc>
                <a:spcPts val="4100"/>
              </a:lnSpc>
              <a:buNone/>
            </a:pPr>
            <a:r>
              <a:rPr lang="en-US" sz="3300" b="1" dirty="0">
                <a:solidFill>
                  <a:schemeClr val="bg1"/>
                </a:solidFill>
                <a:latin typeface="Times New Roman" panose="02020603050405020304" charset="0"/>
                <a:ea typeface="Inter Bold" pitchFamily="34" charset="-122"/>
                <a:cs typeface="Times New Roman" panose="02020603050405020304" charset="0"/>
              </a:rPr>
              <a:t>Biện Pháp Quản Lý &amp; Kiểm Soát Hiệu Quả</a:t>
            </a:r>
            <a:endParaRPr lang="en-US" sz="3300" b="1" dirty="0">
              <a:solidFill>
                <a:schemeClr val="bg1"/>
              </a:solidFill>
              <a:latin typeface="Times New Roman" panose="02020603050405020304" charset="0"/>
              <a:ea typeface="Inter Bold" pitchFamily="34" charset="-122"/>
              <a:cs typeface="Times New Roman" panose="02020603050405020304" charset="0"/>
            </a:endParaRPr>
          </a:p>
        </p:txBody>
      </p:sp>
      <p:pic>
        <p:nvPicPr>
          <p:cNvPr id="3" name="Image 0" descr="preencoded.png"/>
          <p:cNvPicPr>
            <a:picLocks noChangeAspect="1"/>
          </p:cNvPicPr>
          <p:nvPr/>
        </p:nvPicPr>
        <p:blipFill>
          <a:blip r:embed="rId1"/>
          <a:stretch>
            <a:fillRect/>
          </a:stretch>
        </p:blipFill>
        <p:spPr>
          <a:xfrm>
            <a:off x="733425" y="1650206"/>
            <a:ext cx="6326148" cy="6326148"/>
          </a:xfrm>
          <a:prstGeom prst="rect">
            <a:avLst/>
          </a:prstGeom>
        </p:spPr>
      </p:pic>
      <p:sp>
        <p:nvSpPr>
          <p:cNvPr id="5" name="Text 1"/>
          <p:cNvSpPr/>
          <p:nvPr/>
        </p:nvSpPr>
        <p:spPr>
          <a:xfrm>
            <a:off x="8259485" y="1650206"/>
            <a:ext cx="2908459" cy="327422"/>
          </a:xfrm>
          <a:prstGeom prst="rect">
            <a:avLst/>
          </a:prstGeom>
          <a:noFill/>
        </p:spPr>
        <p:txBody>
          <a:bodyPr wrap="none" lIns="0" tIns="0" rIns="0" bIns="0" rtlCol="0" anchor="t"/>
          <a:lstStyle/>
          <a:p>
            <a:pPr marL="0" indent="0" algn="l">
              <a:lnSpc>
                <a:spcPts val="2550"/>
              </a:lnSpc>
              <a:buNone/>
            </a:pPr>
            <a:r>
              <a:rPr lang="en-US" sz="2050" b="1" dirty="0">
                <a:solidFill>
                  <a:schemeClr val="bg1"/>
                </a:solidFill>
                <a:latin typeface="Times New Roman" panose="02020603050405020304" charset="0"/>
                <a:ea typeface="Inter Bold" pitchFamily="34" charset="-122"/>
                <a:cs typeface="Times New Roman" panose="02020603050405020304" charset="0"/>
              </a:rPr>
              <a:t>MS Project / Primavera</a:t>
            </a:r>
            <a:endParaRPr lang="en-US" sz="20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6" name="Text 2"/>
          <p:cNvSpPr/>
          <p:nvPr/>
        </p:nvSpPr>
        <p:spPr>
          <a:xfrm>
            <a:off x="8259485" y="2187178"/>
            <a:ext cx="5645110" cy="670560"/>
          </a:xfrm>
          <a:prstGeom prst="rect">
            <a:avLst/>
          </a:prstGeom>
          <a:noFill/>
        </p:spPr>
        <p:txBody>
          <a:bodyPr wrap="square" lIns="0" tIns="0" rIns="0" bIns="0" rtlCol="0" anchor="t"/>
          <a:lstStyle/>
          <a:p>
            <a:pPr marL="0" indent="0" algn="l">
              <a:lnSpc>
                <a:spcPts val="2600"/>
              </a:lnSpc>
              <a:buNone/>
            </a:pPr>
            <a:r>
              <a:rPr lang="en-US" sz="1650" dirty="0">
                <a:solidFill>
                  <a:schemeClr val="bg1"/>
                </a:solidFill>
                <a:latin typeface="Times New Roman" panose="02020603050405020304" charset="0"/>
                <a:ea typeface="Inter" panose="02000503000000020004" pitchFamily="34" charset="-122"/>
                <a:cs typeface="Times New Roman" panose="02020603050405020304" charset="0"/>
              </a:rPr>
              <a:t>Sử dụng các phần mềm chuyên dụng để lập kế hoạch, theo dõi và quản lý tiến độ dự án một cách khoa học.</a:t>
            </a:r>
            <a:endParaRPr lang="en-US" sz="16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
        <p:nvSpPr>
          <p:cNvPr id="8" name="Text 3"/>
          <p:cNvSpPr/>
          <p:nvPr/>
        </p:nvSpPr>
        <p:spPr>
          <a:xfrm>
            <a:off x="8259485" y="3276838"/>
            <a:ext cx="2774990" cy="327422"/>
          </a:xfrm>
          <a:prstGeom prst="rect">
            <a:avLst/>
          </a:prstGeom>
          <a:noFill/>
        </p:spPr>
        <p:txBody>
          <a:bodyPr wrap="none" lIns="0" tIns="0" rIns="0" bIns="0" rtlCol="0" anchor="t"/>
          <a:lstStyle/>
          <a:p>
            <a:pPr marL="0" indent="0" algn="l">
              <a:lnSpc>
                <a:spcPts val="2550"/>
              </a:lnSpc>
              <a:buNone/>
            </a:pPr>
            <a:r>
              <a:rPr lang="en-US" sz="2050" b="1" dirty="0">
                <a:solidFill>
                  <a:schemeClr val="bg1"/>
                </a:solidFill>
                <a:latin typeface="Times New Roman" panose="02020603050405020304" charset="0"/>
                <a:ea typeface="Inter Bold" pitchFamily="34" charset="-122"/>
                <a:cs typeface="Times New Roman" panose="02020603050405020304" charset="0"/>
              </a:rPr>
              <a:t>Họp điều phối định kỳ</a:t>
            </a:r>
            <a:endParaRPr lang="en-US" sz="20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9" name="Text 4"/>
          <p:cNvSpPr/>
          <p:nvPr/>
        </p:nvSpPr>
        <p:spPr>
          <a:xfrm>
            <a:off x="8259485" y="3813810"/>
            <a:ext cx="5645110" cy="1005840"/>
          </a:xfrm>
          <a:prstGeom prst="rect">
            <a:avLst/>
          </a:prstGeom>
          <a:noFill/>
        </p:spPr>
        <p:txBody>
          <a:bodyPr wrap="square" lIns="0" tIns="0" rIns="0" bIns="0" rtlCol="0" anchor="t"/>
          <a:lstStyle/>
          <a:p>
            <a:pPr marL="0" indent="0" algn="l">
              <a:lnSpc>
                <a:spcPts val="2600"/>
              </a:lnSpc>
              <a:buNone/>
            </a:pPr>
            <a:r>
              <a:rPr lang="en-US" sz="1650" dirty="0">
                <a:solidFill>
                  <a:schemeClr val="bg1"/>
                </a:solidFill>
                <a:latin typeface="Times New Roman" panose="02020603050405020304" charset="0"/>
                <a:ea typeface="Inter" panose="02000503000000020004" pitchFamily="34" charset="-122"/>
                <a:cs typeface="Times New Roman" panose="02020603050405020304" charset="0"/>
              </a:rPr>
              <a:t>Đảm bảo thông tin được trao đổi rõ ràng, giải quyết các vấn đề phát sinh và tăng cường sự phối hợp giữa các bên.</a:t>
            </a:r>
            <a:endParaRPr lang="en-US" sz="16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
        <p:nvSpPr>
          <p:cNvPr id="11" name="Text 5"/>
          <p:cNvSpPr/>
          <p:nvPr/>
        </p:nvSpPr>
        <p:spPr>
          <a:xfrm>
            <a:off x="8259485" y="5238750"/>
            <a:ext cx="4692134" cy="327422"/>
          </a:xfrm>
          <a:prstGeom prst="rect">
            <a:avLst/>
          </a:prstGeom>
          <a:noFill/>
        </p:spPr>
        <p:txBody>
          <a:bodyPr wrap="none" lIns="0" tIns="0" rIns="0" bIns="0" rtlCol="0" anchor="t"/>
          <a:lstStyle/>
          <a:p>
            <a:pPr marL="0" indent="0" algn="l">
              <a:lnSpc>
                <a:spcPts val="2550"/>
              </a:lnSpc>
              <a:buNone/>
            </a:pPr>
            <a:r>
              <a:rPr lang="en-US" sz="2050" b="1" dirty="0">
                <a:solidFill>
                  <a:schemeClr val="bg1"/>
                </a:solidFill>
                <a:latin typeface="Times New Roman" panose="02020603050405020304" charset="0"/>
                <a:ea typeface="Inter Bold" pitchFamily="34" charset="-122"/>
                <a:cs typeface="Times New Roman" panose="02020603050405020304" charset="0"/>
              </a:rPr>
              <a:t>Quản lý hợp đồng – hồ sơ nghiệm thu</a:t>
            </a:r>
            <a:endParaRPr lang="en-US" sz="20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2" name="Text 6"/>
          <p:cNvSpPr/>
          <p:nvPr/>
        </p:nvSpPr>
        <p:spPr>
          <a:xfrm>
            <a:off x="8259485" y="5775722"/>
            <a:ext cx="5645110" cy="670560"/>
          </a:xfrm>
          <a:prstGeom prst="rect">
            <a:avLst/>
          </a:prstGeom>
          <a:noFill/>
        </p:spPr>
        <p:txBody>
          <a:bodyPr wrap="square" lIns="0" tIns="0" rIns="0" bIns="0" rtlCol="0" anchor="t"/>
          <a:lstStyle/>
          <a:p>
            <a:pPr marL="0" indent="0" algn="l">
              <a:lnSpc>
                <a:spcPts val="2600"/>
              </a:lnSpc>
              <a:buNone/>
            </a:pPr>
            <a:r>
              <a:rPr lang="en-US" sz="1650" dirty="0">
                <a:solidFill>
                  <a:schemeClr val="bg1"/>
                </a:solidFill>
                <a:latin typeface="Times New Roman" panose="02020603050405020304" charset="0"/>
                <a:ea typeface="Inter" panose="02000503000000020004" pitchFamily="34" charset="-122"/>
                <a:cs typeface="Times New Roman" panose="02020603050405020304" charset="0"/>
              </a:rPr>
              <a:t>Đảm bảo tuân thủ các điều khoản hợp đồng và hoàn tất các thủ tục nghiệm thu đúng quy định.</a:t>
            </a:r>
            <a:endParaRPr lang="en-US" sz="16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50450"/>
            <a:ext cx="2835235" cy="354330"/>
          </a:xfrm>
          <a:prstGeom prst="rect">
            <a:avLst/>
          </a:prstGeom>
          <a:noFill/>
        </p:spPr>
        <p:txBody>
          <a:bodyPr wrap="none" lIns="0" tIns="0" rIns="0" bIns="0" rtlCol="0" anchor="t"/>
          <a:lstStyle/>
          <a:p>
            <a:pPr marL="0" indent="0" algn="l">
              <a:lnSpc>
                <a:spcPts val="2750"/>
              </a:lnSpc>
              <a:buNone/>
            </a:pPr>
            <a:r>
              <a:rPr lang="en-US" sz="2200" b="1" dirty="0">
                <a:solidFill>
                  <a:schemeClr val="bg1"/>
                </a:solidFill>
                <a:latin typeface="Times New Roman" panose="02020603050405020304" charset="0"/>
                <a:ea typeface="Inter Bold" pitchFamily="34" charset="-122"/>
                <a:cs typeface="Times New Roman" panose="02020603050405020304" charset="0"/>
              </a:rPr>
              <a:t>PHẦN 5</a:t>
            </a:r>
            <a:endParaRPr lang="en-US" sz="22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4" name="Text 1"/>
          <p:cNvSpPr/>
          <p:nvPr/>
        </p:nvSpPr>
        <p:spPr>
          <a:xfrm>
            <a:off x="6280190" y="3095506"/>
            <a:ext cx="7556421" cy="1417558"/>
          </a:xfrm>
          <a:prstGeom prst="rect">
            <a:avLst/>
          </a:prstGeom>
          <a:noFill/>
        </p:spPr>
        <p:txBody>
          <a:bodyPr wrap="square" lIns="0" tIns="0" rIns="0" bIns="0" rtlCol="0" anchor="t"/>
          <a:lstStyle/>
          <a:p>
            <a:pPr marL="0" indent="0" algn="l">
              <a:lnSpc>
                <a:spcPts val="5550"/>
              </a:lnSpc>
              <a:buNone/>
            </a:pPr>
            <a:r>
              <a:rPr lang="en-US" sz="4450" b="1" dirty="0">
                <a:solidFill>
                  <a:schemeClr val="bg1"/>
                </a:solidFill>
                <a:latin typeface="Times New Roman" panose="02020603050405020304" charset="0"/>
                <a:ea typeface="Inter Bold" pitchFamily="34" charset="-122"/>
                <a:cs typeface="Times New Roman" panose="02020603050405020304" charset="0"/>
              </a:rPr>
              <a:t>Công Cụ Quản Lý Dự Án: Phương Pháp PERT</a:t>
            </a:r>
            <a:endParaRPr lang="en-US" sz="44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5" name="Text 2"/>
          <p:cNvSpPr/>
          <p:nvPr/>
        </p:nvSpPr>
        <p:spPr>
          <a:xfrm>
            <a:off x="6280190" y="4853226"/>
            <a:ext cx="7556421" cy="725805"/>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PERT (Program Evaluation and Review Technique) là một phương pháp quan trọng để ước tính thời gian hoàn thành các nhiệm vụ trong dự án.</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98496"/>
            <a:ext cx="6006227" cy="566976"/>
          </a:xfrm>
          <a:prstGeom prst="rect">
            <a:avLst/>
          </a:prstGeom>
          <a:noFill/>
        </p:spPr>
        <p:txBody>
          <a:bodyPr wrap="none" lIns="0" tIns="0" rIns="0" bIns="0" rtlCol="0" anchor="t"/>
          <a:lstStyle/>
          <a:p>
            <a:pPr marL="0" indent="0" algn="l">
              <a:lnSpc>
                <a:spcPts val="4450"/>
              </a:lnSpc>
              <a:buNone/>
            </a:pPr>
            <a:r>
              <a:rPr lang="en-US" sz="3550" b="1" dirty="0">
                <a:solidFill>
                  <a:schemeClr val="bg1"/>
                </a:solidFill>
                <a:latin typeface="Times New Roman" panose="02020603050405020304" charset="0"/>
                <a:ea typeface="Inter Bold" pitchFamily="34" charset="-122"/>
                <a:cs typeface="Times New Roman" panose="02020603050405020304" charset="0"/>
              </a:rPr>
              <a:t>Hiểu Rõ Phương Pháp PERT</a:t>
            </a:r>
            <a:endParaRPr lang="en-US" sz="35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4" name="Shape 1"/>
          <p:cNvSpPr/>
          <p:nvPr/>
        </p:nvSpPr>
        <p:spPr>
          <a:xfrm>
            <a:off x="793790" y="2205633"/>
            <a:ext cx="3664744" cy="1685092"/>
          </a:xfrm>
          <a:prstGeom prst="roundRect">
            <a:avLst>
              <a:gd name="adj" fmla="val 5654"/>
            </a:avLst>
          </a:prstGeom>
          <a:solidFill>
            <a:srgbClr val="DADBF1"/>
          </a:solidFill>
          <a:ln w="7620">
            <a:solidFill>
              <a:srgbClr val="C0C1D7"/>
            </a:solidFill>
            <a:prstDash val="solid"/>
          </a:ln>
        </p:spPr>
      </p:sp>
      <p:sp>
        <p:nvSpPr>
          <p:cNvPr id="5" name="Text 2"/>
          <p:cNvSpPr/>
          <p:nvPr/>
        </p:nvSpPr>
        <p:spPr>
          <a:xfrm>
            <a:off x="1028224" y="244006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charset="0"/>
                <a:ea typeface="Inter Bold" pitchFamily="34" charset="-122"/>
                <a:cs typeface="Times New Roman" panose="02020603050405020304" charset="0"/>
              </a:rPr>
              <a:t>MO – Optimistic</a:t>
            </a:r>
            <a:endParaRPr lang="en-US" sz="22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6" name="Text 3"/>
          <p:cNvSpPr/>
          <p:nvPr/>
        </p:nvSpPr>
        <p:spPr>
          <a:xfrm>
            <a:off x="1028224" y="2930485"/>
            <a:ext cx="3195876"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charset="0"/>
                <a:ea typeface="Inter" panose="02000503000000020004" pitchFamily="34" charset="-122"/>
                <a:cs typeface="Times New Roman" panose="02020603050405020304" charset="0"/>
              </a:rPr>
              <a:t>Thời gian lạc quan nhất để hoàn thành một nhiệm vụ.</a:t>
            </a:r>
            <a:endParaRPr lang="en-US" sz="175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7" name="Shape 4"/>
          <p:cNvSpPr/>
          <p:nvPr/>
        </p:nvSpPr>
        <p:spPr>
          <a:xfrm>
            <a:off x="4685348" y="2205633"/>
            <a:ext cx="3664863" cy="1685092"/>
          </a:xfrm>
          <a:prstGeom prst="roundRect">
            <a:avLst>
              <a:gd name="adj" fmla="val 5654"/>
            </a:avLst>
          </a:prstGeom>
          <a:solidFill>
            <a:srgbClr val="DADBF1"/>
          </a:solidFill>
          <a:ln w="7620">
            <a:solidFill>
              <a:srgbClr val="C0C1D7"/>
            </a:solidFill>
            <a:prstDash val="solid"/>
          </a:ln>
        </p:spPr>
      </p:sp>
      <p:sp>
        <p:nvSpPr>
          <p:cNvPr id="8" name="Text 5"/>
          <p:cNvSpPr/>
          <p:nvPr/>
        </p:nvSpPr>
        <p:spPr>
          <a:xfrm>
            <a:off x="4919782" y="244006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charset="0"/>
                <a:ea typeface="Inter Bold" pitchFamily="34" charset="-122"/>
                <a:cs typeface="Times New Roman" panose="02020603050405020304" charset="0"/>
              </a:rPr>
              <a:t>ML – Most Likely</a:t>
            </a:r>
            <a:endParaRPr lang="en-US" sz="22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9" name="Text 6"/>
          <p:cNvSpPr/>
          <p:nvPr/>
        </p:nvSpPr>
        <p:spPr>
          <a:xfrm>
            <a:off x="4919782" y="2930485"/>
            <a:ext cx="3195995"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charset="0"/>
                <a:ea typeface="Inter" panose="02000503000000020004" pitchFamily="34" charset="-122"/>
                <a:cs typeface="Times New Roman" panose="02020603050405020304" charset="0"/>
              </a:rPr>
              <a:t>Thời gian có khả năng nhất để hoàn thành một nhiệm vụ.</a:t>
            </a:r>
            <a:endParaRPr lang="en-US" sz="175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10" name="Shape 7"/>
          <p:cNvSpPr/>
          <p:nvPr/>
        </p:nvSpPr>
        <p:spPr>
          <a:xfrm>
            <a:off x="793790" y="4117538"/>
            <a:ext cx="7556421" cy="1322189"/>
          </a:xfrm>
          <a:prstGeom prst="roundRect">
            <a:avLst>
              <a:gd name="adj" fmla="val 7205"/>
            </a:avLst>
          </a:prstGeom>
          <a:solidFill>
            <a:srgbClr val="DADBF1"/>
          </a:solidFill>
          <a:ln w="7620">
            <a:solidFill>
              <a:srgbClr val="C0C1D7"/>
            </a:solidFill>
            <a:prstDash val="solid"/>
          </a:ln>
        </p:spPr>
      </p:sp>
      <p:sp>
        <p:nvSpPr>
          <p:cNvPr id="11" name="Text 8"/>
          <p:cNvSpPr/>
          <p:nvPr/>
        </p:nvSpPr>
        <p:spPr>
          <a:xfrm>
            <a:off x="1028224" y="4351973"/>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charset="0"/>
                <a:ea typeface="Inter Bold" pitchFamily="34" charset="-122"/>
                <a:cs typeface="Times New Roman" panose="02020603050405020304" charset="0"/>
              </a:rPr>
              <a:t>MP – Pessimistic</a:t>
            </a:r>
            <a:endParaRPr lang="en-US" sz="22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2" name="Text 9"/>
          <p:cNvSpPr/>
          <p:nvPr/>
        </p:nvSpPr>
        <p:spPr>
          <a:xfrm>
            <a:off x="1028224" y="4842391"/>
            <a:ext cx="7087553"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Times New Roman" panose="02020603050405020304" charset="0"/>
                <a:ea typeface="Inter" panose="02000503000000020004" pitchFamily="34" charset="-122"/>
                <a:cs typeface="Times New Roman" panose="02020603050405020304" charset="0"/>
              </a:rPr>
              <a:t>Thời gian bi quan nhất để hoàn thành một nhiệm vụ.</a:t>
            </a:r>
            <a:endParaRPr lang="en-US" sz="175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13" name="Text 10"/>
          <p:cNvSpPr/>
          <p:nvPr/>
        </p:nvSpPr>
        <p:spPr>
          <a:xfrm>
            <a:off x="1133951" y="5950029"/>
            <a:ext cx="7216259" cy="725805"/>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Công thức tính thời gian ước tính (EST): </a:t>
            </a:r>
            <a:r>
              <a:rPr lang="en-US" sz="1750" i="1" dirty="0">
                <a:solidFill>
                  <a:schemeClr val="bg1"/>
                </a:solidFill>
                <a:latin typeface="Times New Roman" panose="02020603050405020304" charset="0"/>
                <a:ea typeface="Inter" panose="02000503000000020004" pitchFamily="34" charset="-122"/>
                <a:cs typeface="Times New Roman" panose="02020603050405020304" charset="0"/>
              </a:rPr>
              <a:t>EST = (MO + 4ML + MP)/6</a:t>
            </a:r>
            <a:endParaRPr lang="en-US" sz="1750" i="1" dirty="0">
              <a:solidFill>
                <a:schemeClr val="bg1"/>
              </a:solidFill>
              <a:latin typeface="Times New Roman" panose="02020603050405020304" charset="0"/>
              <a:ea typeface="Inter" panose="02000503000000020004" pitchFamily="34" charset="-122"/>
              <a:cs typeface="Times New Roman" panose="02020603050405020304" charset="0"/>
            </a:endParaRPr>
          </a:p>
        </p:txBody>
      </p:sp>
      <p:sp>
        <p:nvSpPr>
          <p:cNvPr id="14" name="Shape 11"/>
          <p:cNvSpPr/>
          <p:nvPr/>
        </p:nvSpPr>
        <p:spPr>
          <a:xfrm>
            <a:off x="793790" y="5694878"/>
            <a:ext cx="30480" cy="1236107"/>
          </a:xfrm>
          <a:prstGeom prst="rect">
            <a:avLst/>
          </a:prstGeom>
          <a:solidFill>
            <a:srgbClr val="4950BC"/>
          </a:solid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3573"/>
            <a:ext cx="8981003" cy="566976"/>
          </a:xfrm>
          <a:prstGeom prst="rect">
            <a:avLst/>
          </a:prstGeom>
          <a:noFill/>
        </p:spPr>
        <p:txBody>
          <a:bodyPr wrap="none" lIns="0" tIns="0" rIns="0" bIns="0" rtlCol="0" anchor="t"/>
          <a:lstStyle/>
          <a:p>
            <a:pPr marL="0" indent="0" algn="l">
              <a:lnSpc>
                <a:spcPts val="4450"/>
              </a:lnSpc>
              <a:buNone/>
            </a:pPr>
            <a:r>
              <a:rPr lang="en-US" sz="3550" b="1" dirty="0">
                <a:solidFill>
                  <a:schemeClr val="bg1"/>
                </a:solidFill>
                <a:latin typeface="Times New Roman" panose="02020603050405020304" charset="0"/>
                <a:ea typeface="Inter Bold" pitchFamily="34" charset="-122"/>
                <a:cs typeface="Times New Roman" panose="02020603050405020304" charset="0"/>
              </a:rPr>
              <a:t>Bảng PERT – Giai Đoạn 1: Chuẩn Bị Dự Án</a:t>
            </a:r>
            <a:endParaRPr lang="en-US" sz="35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3" name="Text 1"/>
          <p:cNvSpPr/>
          <p:nvPr/>
        </p:nvSpPr>
        <p:spPr>
          <a:xfrm>
            <a:off x="793790" y="2125861"/>
            <a:ext cx="226814" cy="283488"/>
          </a:xfrm>
          <a:prstGeom prst="rect">
            <a:avLst/>
          </a:prstGeom>
          <a:noFill/>
        </p:spPr>
        <p:txBody>
          <a:bodyPr wrap="none" lIns="0" tIns="0" rIns="0" bIns="0" rtlCol="0" anchor="t"/>
          <a:lstStyle/>
          <a:p>
            <a:pPr marL="0" indent="0" algn="l">
              <a:lnSpc>
                <a:spcPts val="2850"/>
              </a:lnSpc>
              <a:buNone/>
            </a:pPr>
            <a:r>
              <a:rPr lang="en-US" sz="1750" dirty="0">
                <a:solidFill>
                  <a:schemeClr val="bg1"/>
                </a:solidFill>
                <a:latin typeface="Times New Roman" panose="02020603050405020304" charset="0"/>
                <a:ea typeface="Inter Light" pitchFamily="34" charset="-122"/>
                <a:cs typeface="Times New Roman" panose="02020603050405020304" charset="0"/>
              </a:rPr>
              <a:t>01</a:t>
            </a:r>
            <a:endParaRPr lang="en-US" sz="1750" dirty="0">
              <a:solidFill>
                <a:schemeClr val="bg1"/>
              </a:solidFill>
              <a:latin typeface="Times New Roman" panose="02020603050405020304" charset="0"/>
              <a:ea typeface="Inter Light" pitchFamily="34" charset="-122"/>
              <a:cs typeface="Times New Roman" panose="02020603050405020304" charset="0"/>
            </a:endParaRPr>
          </a:p>
        </p:txBody>
      </p:sp>
      <p:sp>
        <p:nvSpPr>
          <p:cNvPr id="4" name="Shape 2"/>
          <p:cNvSpPr/>
          <p:nvPr/>
        </p:nvSpPr>
        <p:spPr>
          <a:xfrm>
            <a:off x="793790" y="2480905"/>
            <a:ext cx="3688675" cy="30480"/>
          </a:xfrm>
          <a:prstGeom prst="rect">
            <a:avLst/>
          </a:prstGeom>
          <a:solidFill>
            <a:srgbClr val="4950BC"/>
          </a:solidFill>
        </p:spPr>
      </p:sp>
      <p:sp>
        <p:nvSpPr>
          <p:cNvPr id="5" name="Text 3"/>
          <p:cNvSpPr/>
          <p:nvPr/>
        </p:nvSpPr>
        <p:spPr>
          <a:xfrm>
            <a:off x="793790" y="2655213"/>
            <a:ext cx="3402330" cy="425291"/>
          </a:xfrm>
          <a:prstGeom prst="rect">
            <a:avLst/>
          </a:prstGeom>
          <a:noFill/>
        </p:spPr>
        <p:txBody>
          <a:bodyPr wrap="none" lIns="0" tIns="0" rIns="0" bIns="0" rtlCol="0" anchor="t"/>
          <a:lstStyle/>
          <a:p>
            <a:pPr marL="0" indent="0" algn="l">
              <a:lnSpc>
                <a:spcPts val="3300"/>
              </a:lnSpc>
              <a:buNone/>
            </a:pPr>
            <a:r>
              <a:rPr lang="en-US" sz="2650" b="1" dirty="0">
                <a:solidFill>
                  <a:schemeClr val="bg1"/>
                </a:solidFill>
                <a:latin typeface="Times New Roman" panose="02020603050405020304" charset="0"/>
                <a:ea typeface="Inter Bold" pitchFamily="34" charset="-122"/>
                <a:cs typeface="Times New Roman" panose="02020603050405020304" charset="0"/>
              </a:rPr>
              <a:t>Xác định mục tiêu</a:t>
            </a:r>
            <a:endParaRPr lang="en-US" sz="26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6" name="Text 4"/>
          <p:cNvSpPr/>
          <p:nvPr/>
        </p:nvSpPr>
        <p:spPr>
          <a:xfrm>
            <a:off x="793790" y="3307318"/>
            <a:ext cx="3688675" cy="725805"/>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Thiết lập rõ ràng các mục tiêu chính và phụ của dự án.</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
        <p:nvSpPr>
          <p:cNvPr id="7" name="Text 5"/>
          <p:cNvSpPr/>
          <p:nvPr/>
        </p:nvSpPr>
        <p:spPr>
          <a:xfrm>
            <a:off x="4709279" y="2125861"/>
            <a:ext cx="226814" cy="283488"/>
          </a:xfrm>
          <a:prstGeom prst="rect">
            <a:avLst/>
          </a:prstGeom>
          <a:noFill/>
        </p:spPr>
        <p:txBody>
          <a:bodyPr wrap="none" lIns="0" tIns="0" rIns="0" bIns="0" rtlCol="0" anchor="t"/>
          <a:lstStyle/>
          <a:p>
            <a:pPr marL="0" indent="0" algn="l">
              <a:lnSpc>
                <a:spcPts val="2850"/>
              </a:lnSpc>
              <a:buNone/>
            </a:pPr>
            <a:r>
              <a:rPr lang="en-US" sz="1750" dirty="0">
                <a:solidFill>
                  <a:schemeClr val="bg1"/>
                </a:solidFill>
                <a:latin typeface="Times New Roman" panose="02020603050405020304" charset="0"/>
                <a:ea typeface="Inter Light" pitchFamily="34" charset="-122"/>
                <a:cs typeface="Times New Roman" panose="02020603050405020304" charset="0"/>
              </a:rPr>
              <a:t>02</a:t>
            </a:r>
            <a:endParaRPr lang="en-US" sz="1750" dirty="0">
              <a:solidFill>
                <a:schemeClr val="bg1"/>
              </a:solidFill>
              <a:latin typeface="Times New Roman" panose="02020603050405020304" charset="0"/>
              <a:ea typeface="Inter Light" pitchFamily="34" charset="-122"/>
              <a:cs typeface="Times New Roman" panose="02020603050405020304" charset="0"/>
            </a:endParaRPr>
          </a:p>
        </p:txBody>
      </p:sp>
      <p:sp>
        <p:nvSpPr>
          <p:cNvPr id="8" name="Shape 6"/>
          <p:cNvSpPr/>
          <p:nvPr/>
        </p:nvSpPr>
        <p:spPr>
          <a:xfrm>
            <a:off x="4709279" y="2480905"/>
            <a:ext cx="3688794" cy="30480"/>
          </a:xfrm>
          <a:prstGeom prst="rect">
            <a:avLst/>
          </a:prstGeom>
          <a:solidFill>
            <a:srgbClr val="4950BC"/>
          </a:solidFill>
        </p:spPr>
      </p:sp>
      <p:sp>
        <p:nvSpPr>
          <p:cNvPr id="9" name="Text 7"/>
          <p:cNvSpPr/>
          <p:nvPr/>
        </p:nvSpPr>
        <p:spPr>
          <a:xfrm>
            <a:off x="4709279" y="2655213"/>
            <a:ext cx="3402330" cy="425291"/>
          </a:xfrm>
          <a:prstGeom prst="rect">
            <a:avLst/>
          </a:prstGeom>
          <a:noFill/>
        </p:spPr>
        <p:txBody>
          <a:bodyPr wrap="none" lIns="0" tIns="0" rIns="0" bIns="0" rtlCol="0" anchor="t"/>
          <a:lstStyle/>
          <a:p>
            <a:pPr marL="0" indent="0" algn="l">
              <a:lnSpc>
                <a:spcPts val="3300"/>
              </a:lnSpc>
              <a:buNone/>
            </a:pPr>
            <a:r>
              <a:rPr lang="en-US" sz="2650" b="1" dirty="0">
                <a:solidFill>
                  <a:schemeClr val="bg1"/>
                </a:solidFill>
                <a:latin typeface="Times New Roman" panose="02020603050405020304" charset="0"/>
                <a:ea typeface="Inter Bold" pitchFamily="34" charset="-122"/>
                <a:cs typeface="Times New Roman" panose="02020603050405020304" charset="0"/>
              </a:rPr>
              <a:t>Cơ sở pháp lý</a:t>
            </a:r>
            <a:endParaRPr lang="en-US" sz="26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0" name="Text 8"/>
          <p:cNvSpPr/>
          <p:nvPr/>
        </p:nvSpPr>
        <p:spPr>
          <a:xfrm>
            <a:off x="4709279" y="3307318"/>
            <a:ext cx="3688794" cy="725805"/>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Hoàn thiện các thủ tục pháp lý cần thiết cho việc triển khai.</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
        <p:nvSpPr>
          <p:cNvPr id="11" name="Text 9"/>
          <p:cNvSpPr/>
          <p:nvPr/>
        </p:nvSpPr>
        <p:spPr>
          <a:xfrm>
            <a:off x="793790" y="4429958"/>
            <a:ext cx="226814" cy="283488"/>
          </a:xfrm>
          <a:prstGeom prst="rect">
            <a:avLst/>
          </a:prstGeom>
          <a:noFill/>
        </p:spPr>
        <p:txBody>
          <a:bodyPr wrap="none" lIns="0" tIns="0" rIns="0" bIns="0" rtlCol="0" anchor="t"/>
          <a:lstStyle/>
          <a:p>
            <a:pPr marL="0" indent="0" algn="l">
              <a:lnSpc>
                <a:spcPts val="2850"/>
              </a:lnSpc>
              <a:buNone/>
            </a:pPr>
            <a:r>
              <a:rPr lang="en-US" sz="1750" dirty="0">
                <a:solidFill>
                  <a:schemeClr val="bg1"/>
                </a:solidFill>
                <a:latin typeface="Times New Roman" panose="02020603050405020304" charset="0"/>
                <a:ea typeface="Inter Light" pitchFamily="34" charset="-122"/>
                <a:cs typeface="Times New Roman" panose="02020603050405020304" charset="0"/>
              </a:rPr>
              <a:t>03</a:t>
            </a:r>
            <a:endParaRPr lang="en-US" sz="1750" dirty="0">
              <a:solidFill>
                <a:schemeClr val="bg1"/>
              </a:solidFill>
              <a:latin typeface="Times New Roman" panose="02020603050405020304" charset="0"/>
              <a:ea typeface="Inter Light" pitchFamily="34" charset="-122"/>
              <a:cs typeface="Times New Roman" panose="02020603050405020304" charset="0"/>
            </a:endParaRPr>
          </a:p>
        </p:txBody>
      </p:sp>
      <p:sp>
        <p:nvSpPr>
          <p:cNvPr id="12" name="Shape 10"/>
          <p:cNvSpPr/>
          <p:nvPr/>
        </p:nvSpPr>
        <p:spPr>
          <a:xfrm>
            <a:off x="793790" y="4785003"/>
            <a:ext cx="7604284" cy="30480"/>
          </a:xfrm>
          <a:prstGeom prst="rect">
            <a:avLst/>
          </a:prstGeom>
          <a:solidFill>
            <a:srgbClr val="4950BC"/>
          </a:solidFill>
        </p:spPr>
      </p:sp>
      <p:sp>
        <p:nvSpPr>
          <p:cNvPr id="13" name="Text 11"/>
          <p:cNvSpPr/>
          <p:nvPr/>
        </p:nvSpPr>
        <p:spPr>
          <a:xfrm>
            <a:off x="793790" y="4959310"/>
            <a:ext cx="3414832" cy="425291"/>
          </a:xfrm>
          <a:prstGeom prst="rect">
            <a:avLst/>
          </a:prstGeom>
          <a:noFill/>
        </p:spPr>
        <p:txBody>
          <a:bodyPr wrap="none" lIns="0" tIns="0" rIns="0" bIns="0" rtlCol="0" anchor="t"/>
          <a:lstStyle/>
          <a:p>
            <a:pPr marL="0" indent="0" algn="l">
              <a:lnSpc>
                <a:spcPts val="3300"/>
              </a:lnSpc>
              <a:buNone/>
            </a:pPr>
            <a:r>
              <a:rPr lang="en-US" sz="2650" b="1" dirty="0">
                <a:solidFill>
                  <a:schemeClr val="bg1"/>
                </a:solidFill>
                <a:latin typeface="Times New Roman" panose="02020603050405020304" charset="0"/>
                <a:ea typeface="Inter Bold" pitchFamily="34" charset="-122"/>
                <a:cs typeface="Times New Roman" panose="02020603050405020304" charset="0"/>
              </a:rPr>
              <a:t>Giải phóng mặt bằng</a:t>
            </a:r>
            <a:endParaRPr lang="en-US" sz="26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4" name="Text 12"/>
          <p:cNvSpPr/>
          <p:nvPr/>
        </p:nvSpPr>
        <p:spPr>
          <a:xfrm>
            <a:off x="793790" y="5611416"/>
            <a:ext cx="7604284" cy="725805"/>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Tiến hành các công tác liên quan đến giải phóng mặt bằng, sẵn sàng cho thi công.</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pic>
        <p:nvPicPr>
          <p:cNvPr id="15" name="Image 0" descr="preencoded.png"/>
          <p:cNvPicPr>
            <a:picLocks noChangeAspect="1"/>
          </p:cNvPicPr>
          <p:nvPr/>
        </p:nvPicPr>
        <p:blipFill>
          <a:blip r:embed="rId1"/>
          <a:stretch>
            <a:fillRect/>
          </a:stretch>
        </p:blipFill>
        <p:spPr>
          <a:xfrm>
            <a:off x="8959096" y="2125861"/>
            <a:ext cx="4885015" cy="48850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77835"/>
            <a:ext cx="13042821" cy="1133951"/>
          </a:xfrm>
          <a:prstGeom prst="rect">
            <a:avLst/>
          </a:prstGeom>
          <a:noFill/>
        </p:spPr>
        <p:txBody>
          <a:bodyPr wrap="square" lIns="0" tIns="0" rIns="0" bIns="0" rtlCol="0" anchor="t"/>
          <a:lstStyle/>
          <a:p>
            <a:pPr marL="0" indent="0" algn="l">
              <a:lnSpc>
                <a:spcPts val="4450"/>
              </a:lnSpc>
              <a:buNone/>
            </a:pPr>
            <a:r>
              <a:rPr lang="en-US" sz="3550" b="1" dirty="0">
                <a:solidFill>
                  <a:schemeClr val="bg1"/>
                </a:solidFill>
                <a:latin typeface="Times New Roman" panose="02020603050405020304" charset="0"/>
                <a:ea typeface="Inter Bold" pitchFamily="34" charset="-122"/>
                <a:cs typeface="Times New Roman" panose="02020603050405020304" charset="0"/>
              </a:rPr>
              <a:t>Bảng PERT – Giai Đoạn 2: Phát Triển Hệ Thống Hạ Tầng Kỹ Thuật</a:t>
            </a:r>
            <a:endParaRPr lang="en-US" sz="35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3" name="Shape 1"/>
          <p:cNvSpPr/>
          <p:nvPr/>
        </p:nvSpPr>
        <p:spPr>
          <a:xfrm>
            <a:off x="2967514" y="2365415"/>
            <a:ext cx="2173724" cy="1377910"/>
          </a:xfrm>
          <a:prstGeom prst="roundRect">
            <a:avLst>
              <a:gd name="adj" fmla="val 6914"/>
            </a:avLst>
          </a:prstGeom>
          <a:solidFill>
            <a:srgbClr val="DADBF1"/>
          </a:solidFill>
          <a:ln w="7620">
            <a:solidFill>
              <a:srgbClr val="C0C1D7"/>
            </a:solidFill>
            <a:prstDash val="solid"/>
          </a:ln>
        </p:spPr>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94892" y="2894767"/>
            <a:ext cx="318968" cy="318968"/>
          </a:xfrm>
          <a:prstGeom prst="rect">
            <a:avLst/>
          </a:prstGeom>
        </p:spPr>
      </p:pic>
      <p:sp>
        <p:nvSpPr>
          <p:cNvPr id="5" name="Text 2"/>
          <p:cNvSpPr/>
          <p:nvPr/>
        </p:nvSpPr>
        <p:spPr>
          <a:xfrm>
            <a:off x="5368052" y="2592229"/>
            <a:ext cx="3402330" cy="425291"/>
          </a:xfrm>
          <a:prstGeom prst="rect">
            <a:avLst/>
          </a:prstGeom>
          <a:noFill/>
        </p:spPr>
        <p:txBody>
          <a:bodyPr wrap="none" lIns="0" tIns="0" rIns="0" bIns="0" rtlCol="0" anchor="t"/>
          <a:lstStyle/>
          <a:p>
            <a:pPr marL="0" indent="0" algn="l">
              <a:lnSpc>
                <a:spcPts val="3300"/>
              </a:lnSpc>
              <a:buNone/>
            </a:pPr>
            <a:r>
              <a:rPr lang="en-US" sz="2650" b="1" dirty="0">
                <a:solidFill>
                  <a:schemeClr val="bg1"/>
                </a:solidFill>
                <a:latin typeface="Times New Roman" panose="02020603050405020304" charset="0"/>
                <a:ea typeface="Inter Bold" pitchFamily="34" charset="-122"/>
                <a:cs typeface="Times New Roman" panose="02020603050405020304" charset="0"/>
              </a:rPr>
              <a:t>Thiết kế</a:t>
            </a:r>
            <a:endParaRPr lang="en-US" sz="26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6" name="Text 3"/>
          <p:cNvSpPr/>
          <p:nvPr/>
        </p:nvSpPr>
        <p:spPr>
          <a:xfrm>
            <a:off x="5368052" y="3153608"/>
            <a:ext cx="6109930" cy="362903"/>
          </a:xfrm>
          <a:prstGeom prst="rect">
            <a:avLst/>
          </a:prstGeom>
          <a:noFill/>
        </p:spPr>
        <p:txBody>
          <a:bodyPr wrap="non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Lên kế hoạch chi tiết cho các hạng mục hạ tầng kỹ thuật.</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
        <p:nvSpPr>
          <p:cNvPr id="7" name="Shape 4"/>
          <p:cNvSpPr/>
          <p:nvPr/>
        </p:nvSpPr>
        <p:spPr>
          <a:xfrm>
            <a:off x="5254585" y="3728085"/>
            <a:ext cx="8468678" cy="15240"/>
          </a:xfrm>
          <a:prstGeom prst="roundRect">
            <a:avLst>
              <a:gd name="adj" fmla="val 625116"/>
            </a:avLst>
          </a:prstGeom>
          <a:solidFill>
            <a:srgbClr val="C0C1D7"/>
          </a:solidFill>
        </p:spPr>
      </p:sp>
      <p:sp>
        <p:nvSpPr>
          <p:cNvPr id="8" name="Shape 5"/>
          <p:cNvSpPr/>
          <p:nvPr/>
        </p:nvSpPr>
        <p:spPr>
          <a:xfrm>
            <a:off x="1880592" y="3856672"/>
            <a:ext cx="4347567" cy="1740813"/>
          </a:xfrm>
          <a:prstGeom prst="roundRect">
            <a:avLst>
              <a:gd name="adj" fmla="val 5473"/>
            </a:avLst>
          </a:prstGeom>
          <a:solidFill>
            <a:srgbClr val="DADBF1"/>
          </a:solidFill>
          <a:ln w="7620">
            <a:solidFill>
              <a:srgbClr val="C0C1D7"/>
            </a:solidFill>
            <a:prstDash val="solid"/>
          </a:ln>
        </p:spPr>
      </p:sp>
      <p:pic>
        <p:nvPicPr>
          <p:cNvPr id="9"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3894892" y="4567476"/>
            <a:ext cx="318968" cy="318968"/>
          </a:xfrm>
          <a:prstGeom prst="rect">
            <a:avLst/>
          </a:prstGeom>
        </p:spPr>
      </p:pic>
      <p:sp>
        <p:nvSpPr>
          <p:cNvPr id="10" name="Text 6"/>
          <p:cNvSpPr/>
          <p:nvPr/>
        </p:nvSpPr>
        <p:spPr>
          <a:xfrm>
            <a:off x="6454973" y="4083487"/>
            <a:ext cx="3402330" cy="425291"/>
          </a:xfrm>
          <a:prstGeom prst="rect">
            <a:avLst/>
          </a:prstGeom>
          <a:noFill/>
        </p:spPr>
        <p:txBody>
          <a:bodyPr wrap="none" lIns="0" tIns="0" rIns="0" bIns="0" rtlCol="0" anchor="t"/>
          <a:lstStyle/>
          <a:p>
            <a:pPr marL="0" indent="0" algn="l">
              <a:lnSpc>
                <a:spcPts val="3300"/>
              </a:lnSpc>
              <a:buNone/>
            </a:pPr>
            <a:r>
              <a:rPr lang="en-US" sz="2650" b="1" dirty="0">
                <a:solidFill>
                  <a:schemeClr val="bg1"/>
                </a:solidFill>
                <a:latin typeface="Times New Roman" panose="02020603050405020304" charset="0"/>
                <a:ea typeface="Inter Bold" pitchFamily="34" charset="-122"/>
                <a:cs typeface="Times New Roman" panose="02020603050405020304" charset="0"/>
              </a:rPr>
              <a:t>Đấu thầu</a:t>
            </a:r>
            <a:endParaRPr lang="en-US" sz="26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1" name="Text 7"/>
          <p:cNvSpPr/>
          <p:nvPr/>
        </p:nvSpPr>
        <p:spPr>
          <a:xfrm>
            <a:off x="6454973" y="4644866"/>
            <a:ext cx="7154823" cy="725805"/>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Chọn lựa nhà thầu phù hợp thông qua quy trình đấu thầu minh bạch.</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
        <p:nvSpPr>
          <p:cNvPr id="12" name="Shape 8"/>
          <p:cNvSpPr/>
          <p:nvPr/>
        </p:nvSpPr>
        <p:spPr>
          <a:xfrm>
            <a:off x="6341507" y="5582245"/>
            <a:ext cx="7381756" cy="15240"/>
          </a:xfrm>
          <a:prstGeom prst="roundRect">
            <a:avLst>
              <a:gd name="adj" fmla="val 625116"/>
            </a:avLst>
          </a:prstGeom>
          <a:solidFill>
            <a:srgbClr val="C0C1D7"/>
          </a:solidFill>
        </p:spPr>
      </p:sp>
      <p:sp>
        <p:nvSpPr>
          <p:cNvPr id="13" name="Shape 9"/>
          <p:cNvSpPr/>
          <p:nvPr/>
        </p:nvSpPr>
        <p:spPr>
          <a:xfrm>
            <a:off x="793790" y="5710833"/>
            <a:ext cx="6521410" cy="1740813"/>
          </a:xfrm>
          <a:prstGeom prst="roundRect">
            <a:avLst>
              <a:gd name="adj" fmla="val 5473"/>
            </a:avLst>
          </a:prstGeom>
          <a:solidFill>
            <a:srgbClr val="DADBF1"/>
          </a:solidFill>
          <a:ln w="7620">
            <a:solidFill>
              <a:srgbClr val="C0C1D7"/>
            </a:solidFill>
            <a:prstDash val="solid"/>
          </a:ln>
        </p:spPr>
      </p:sp>
      <p:pic>
        <p:nvPicPr>
          <p:cNvPr id="14"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3895011" y="6421636"/>
            <a:ext cx="318968" cy="318968"/>
          </a:xfrm>
          <a:prstGeom prst="rect">
            <a:avLst/>
          </a:prstGeom>
        </p:spPr>
      </p:pic>
      <p:sp>
        <p:nvSpPr>
          <p:cNvPr id="15" name="Text 10"/>
          <p:cNvSpPr/>
          <p:nvPr/>
        </p:nvSpPr>
        <p:spPr>
          <a:xfrm>
            <a:off x="7542014" y="5937647"/>
            <a:ext cx="3402330" cy="425291"/>
          </a:xfrm>
          <a:prstGeom prst="rect">
            <a:avLst/>
          </a:prstGeom>
          <a:noFill/>
        </p:spPr>
        <p:txBody>
          <a:bodyPr wrap="none" lIns="0" tIns="0" rIns="0" bIns="0" rtlCol="0" anchor="t"/>
          <a:lstStyle/>
          <a:p>
            <a:pPr marL="0" indent="0" algn="l">
              <a:lnSpc>
                <a:spcPts val="3300"/>
              </a:lnSpc>
              <a:buNone/>
            </a:pPr>
            <a:r>
              <a:rPr lang="en-US" sz="2650" b="1" dirty="0">
                <a:solidFill>
                  <a:schemeClr val="bg1"/>
                </a:solidFill>
                <a:latin typeface="Times New Roman" panose="02020603050405020304" charset="0"/>
                <a:ea typeface="Inter Bold" pitchFamily="34" charset="-122"/>
                <a:cs typeface="Times New Roman" panose="02020603050405020304" charset="0"/>
              </a:rPr>
              <a:t>Thi công</a:t>
            </a:r>
            <a:endParaRPr lang="en-US" sz="26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6" name="Text 11"/>
          <p:cNvSpPr/>
          <p:nvPr/>
        </p:nvSpPr>
        <p:spPr>
          <a:xfrm>
            <a:off x="7542014" y="6499027"/>
            <a:ext cx="6067782" cy="725805"/>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Tiến hành xây dựng hệ thống hạ tầng theo thiết kế đã được duyệt.</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15070"/>
            <a:ext cx="13042821" cy="1133951"/>
          </a:xfrm>
          <a:prstGeom prst="rect">
            <a:avLst/>
          </a:prstGeom>
          <a:noFill/>
        </p:spPr>
        <p:txBody>
          <a:bodyPr wrap="square" lIns="0" tIns="0" rIns="0" bIns="0" rtlCol="0" anchor="t"/>
          <a:lstStyle/>
          <a:p>
            <a:pPr marL="0" indent="0" algn="l">
              <a:lnSpc>
                <a:spcPts val="4450"/>
              </a:lnSpc>
              <a:buNone/>
            </a:pPr>
            <a:r>
              <a:rPr lang="en-US" sz="3550" b="1" dirty="0">
                <a:solidFill>
                  <a:schemeClr val="bg1"/>
                </a:solidFill>
                <a:latin typeface="Times New Roman" panose="02020603050405020304" charset="0"/>
                <a:ea typeface="Inter Bold" pitchFamily="34" charset="-122"/>
                <a:cs typeface="Times New Roman" panose="02020603050405020304" charset="0"/>
              </a:rPr>
              <a:t>Bảng PERT – Giai Đoạn 3-5: Xây Dựng Các Công Trình Tiện Ích</a:t>
            </a:r>
            <a:endParaRPr lang="en-US" sz="3550" b="1" dirty="0">
              <a:solidFill>
                <a:schemeClr val="bg1"/>
              </a:solidFill>
              <a:latin typeface="Times New Roman" panose="02020603050405020304" charset="0"/>
              <a:ea typeface="Inter Bold" pitchFamily="34" charset="-122"/>
              <a:cs typeface="Times New Roman" panose="02020603050405020304" charset="0"/>
            </a:endParaRPr>
          </a:p>
        </p:txBody>
      </p:sp>
      <p:pic>
        <p:nvPicPr>
          <p:cNvPr id="3" name="Image 0" descr="preencoded.png"/>
          <p:cNvPicPr>
            <a:picLocks noChangeAspect="1"/>
          </p:cNvPicPr>
          <p:nvPr/>
        </p:nvPicPr>
        <p:blipFill>
          <a:blip r:embed="rId1"/>
          <a:stretch>
            <a:fillRect/>
          </a:stretch>
        </p:blipFill>
        <p:spPr>
          <a:xfrm>
            <a:off x="793790" y="3102650"/>
            <a:ext cx="1077635" cy="1077635"/>
          </a:xfrm>
          <a:prstGeom prst="rect">
            <a:avLst/>
          </a:prstGeom>
        </p:spPr>
      </p:pic>
      <p:sp>
        <p:nvSpPr>
          <p:cNvPr id="4" name="Text 1"/>
          <p:cNvSpPr/>
          <p:nvPr/>
        </p:nvSpPr>
        <p:spPr>
          <a:xfrm>
            <a:off x="2098238" y="3102650"/>
            <a:ext cx="1743551" cy="354330"/>
          </a:xfrm>
          <a:prstGeom prst="rect">
            <a:avLst/>
          </a:prstGeom>
          <a:noFill/>
        </p:spPr>
        <p:txBody>
          <a:bodyPr wrap="none" lIns="0" tIns="0" rIns="0" bIns="0" rtlCol="0" anchor="t"/>
          <a:lstStyle/>
          <a:p>
            <a:pPr marL="0" indent="0" algn="l">
              <a:lnSpc>
                <a:spcPts val="2750"/>
              </a:lnSpc>
              <a:buNone/>
            </a:pPr>
            <a:r>
              <a:rPr lang="en-US" sz="2200" b="1" dirty="0">
                <a:solidFill>
                  <a:schemeClr val="bg1"/>
                </a:solidFill>
                <a:latin typeface="Times New Roman" panose="02020603050405020304" charset="0"/>
                <a:ea typeface="Inter Bold" pitchFamily="34" charset="-122"/>
                <a:cs typeface="Times New Roman" panose="02020603050405020304" charset="0"/>
              </a:rPr>
              <a:t>Ký túc xá</a:t>
            </a:r>
            <a:endParaRPr lang="en-US" sz="22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5" name="Text 2"/>
          <p:cNvSpPr/>
          <p:nvPr/>
        </p:nvSpPr>
        <p:spPr>
          <a:xfrm>
            <a:off x="2098238" y="3593068"/>
            <a:ext cx="1743551" cy="1088708"/>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Đảm bảo chỗ ở tiện nghi cho sinh viên.</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pic>
        <p:nvPicPr>
          <p:cNvPr id="6" name="Image 1" descr="preencoded.png"/>
          <p:cNvPicPr>
            <a:picLocks noChangeAspect="1"/>
          </p:cNvPicPr>
          <p:nvPr/>
        </p:nvPicPr>
        <p:blipFill>
          <a:blip r:embed="rId2"/>
          <a:stretch>
            <a:fillRect/>
          </a:stretch>
        </p:blipFill>
        <p:spPr>
          <a:xfrm>
            <a:off x="4125278" y="3102650"/>
            <a:ext cx="1077635" cy="1077635"/>
          </a:xfrm>
          <a:prstGeom prst="rect">
            <a:avLst/>
          </a:prstGeom>
        </p:spPr>
      </p:pic>
      <p:sp>
        <p:nvSpPr>
          <p:cNvPr id="7" name="Text 3"/>
          <p:cNvSpPr/>
          <p:nvPr/>
        </p:nvSpPr>
        <p:spPr>
          <a:xfrm>
            <a:off x="5429726" y="3102650"/>
            <a:ext cx="1743670" cy="354330"/>
          </a:xfrm>
          <a:prstGeom prst="rect">
            <a:avLst/>
          </a:prstGeom>
          <a:noFill/>
        </p:spPr>
        <p:txBody>
          <a:bodyPr wrap="none" lIns="0" tIns="0" rIns="0" bIns="0" rtlCol="0" anchor="t"/>
          <a:lstStyle/>
          <a:p>
            <a:pPr marL="0" indent="0" algn="l">
              <a:lnSpc>
                <a:spcPts val="2750"/>
              </a:lnSpc>
              <a:buNone/>
            </a:pPr>
            <a:r>
              <a:rPr lang="en-US" sz="2200" b="1" dirty="0">
                <a:solidFill>
                  <a:schemeClr val="bg1"/>
                </a:solidFill>
                <a:latin typeface="Times New Roman" panose="02020603050405020304" charset="0"/>
                <a:ea typeface="Inter Bold" pitchFamily="34" charset="-122"/>
                <a:cs typeface="Times New Roman" panose="02020603050405020304" charset="0"/>
              </a:rPr>
              <a:t>Nhà ăn</a:t>
            </a:r>
            <a:endParaRPr lang="en-US" sz="22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8" name="Text 4"/>
          <p:cNvSpPr/>
          <p:nvPr/>
        </p:nvSpPr>
        <p:spPr>
          <a:xfrm>
            <a:off x="5429726" y="3593068"/>
            <a:ext cx="1743670" cy="1088708"/>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Cung cấp bữa ăn chất lượng và đa dạng.</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pic>
        <p:nvPicPr>
          <p:cNvPr id="9" name="Image 2" descr="preencoded.png"/>
          <p:cNvPicPr>
            <a:picLocks noChangeAspect="1"/>
          </p:cNvPicPr>
          <p:nvPr/>
        </p:nvPicPr>
        <p:blipFill>
          <a:blip r:embed="rId3"/>
          <a:stretch>
            <a:fillRect/>
          </a:stretch>
        </p:blipFill>
        <p:spPr>
          <a:xfrm>
            <a:off x="7456884" y="3102650"/>
            <a:ext cx="1077635" cy="1077635"/>
          </a:xfrm>
          <a:prstGeom prst="rect">
            <a:avLst/>
          </a:prstGeom>
        </p:spPr>
      </p:pic>
      <p:sp>
        <p:nvSpPr>
          <p:cNvPr id="10" name="Text 5"/>
          <p:cNvSpPr/>
          <p:nvPr/>
        </p:nvSpPr>
        <p:spPr>
          <a:xfrm>
            <a:off x="8761333" y="3102650"/>
            <a:ext cx="1743670" cy="354330"/>
          </a:xfrm>
          <a:prstGeom prst="rect">
            <a:avLst/>
          </a:prstGeom>
          <a:noFill/>
        </p:spPr>
        <p:txBody>
          <a:bodyPr wrap="none" lIns="0" tIns="0" rIns="0" bIns="0" rtlCol="0" anchor="t"/>
          <a:lstStyle/>
          <a:p>
            <a:pPr marL="0" indent="0" algn="l">
              <a:lnSpc>
                <a:spcPts val="2750"/>
              </a:lnSpc>
              <a:buNone/>
            </a:pPr>
            <a:r>
              <a:rPr lang="en-US" sz="2200" b="1" dirty="0">
                <a:solidFill>
                  <a:schemeClr val="bg1"/>
                </a:solidFill>
                <a:latin typeface="Times New Roman" panose="02020603050405020304" charset="0"/>
                <a:ea typeface="Inter Bold" pitchFamily="34" charset="-122"/>
                <a:cs typeface="Times New Roman" panose="02020603050405020304" charset="0"/>
              </a:rPr>
              <a:t>Bệnh viện</a:t>
            </a:r>
            <a:endParaRPr lang="en-US" sz="22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1" name="Text 6"/>
          <p:cNvSpPr/>
          <p:nvPr/>
        </p:nvSpPr>
        <p:spPr>
          <a:xfrm>
            <a:off x="8761333" y="3593068"/>
            <a:ext cx="1743670" cy="1088708"/>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Chăm sóc sức khỏe cho cộng đồng đại học.</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pic>
        <p:nvPicPr>
          <p:cNvPr id="12" name="Image 3" descr="preencoded.png"/>
          <p:cNvPicPr>
            <a:picLocks noChangeAspect="1"/>
          </p:cNvPicPr>
          <p:nvPr/>
        </p:nvPicPr>
        <p:blipFill>
          <a:blip r:embed="rId4"/>
          <a:stretch>
            <a:fillRect/>
          </a:stretch>
        </p:blipFill>
        <p:spPr>
          <a:xfrm>
            <a:off x="10788491" y="3102650"/>
            <a:ext cx="1077635" cy="1077635"/>
          </a:xfrm>
          <a:prstGeom prst="rect">
            <a:avLst/>
          </a:prstGeom>
        </p:spPr>
      </p:pic>
      <p:sp>
        <p:nvSpPr>
          <p:cNvPr id="13" name="Text 7"/>
          <p:cNvSpPr/>
          <p:nvPr/>
        </p:nvSpPr>
        <p:spPr>
          <a:xfrm>
            <a:off x="12092940" y="3102650"/>
            <a:ext cx="1743670" cy="354330"/>
          </a:xfrm>
          <a:prstGeom prst="rect">
            <a:avLst/>
          </a:prstGeom>
          <a:noFill/>
        </p:spPr>
        <p:txBody>
          <a:bodyPr wrap="none" lIns="0" tIns="0" rIns="0" bIns="0" rtlCol="0" anchor="t"/>
          <a:lstStyle/>
          <a:p>
            <a:pPr marL="0" indent="0" algn="l">
              <a:lnSpc>
                <a:spcPts val="2750"/>
              </a:lnSpc>
              <a:buNone/>
            </a:pPr>
            <a:r>
              <a:rPr lang="en-US" sz="2200" b="1" dirty="0">
                <a:solidFill>
                  <a:schemeClr val="bg1"/>
                </a:solidFill>
                <a:latin typeface="Times New Roman" panose="02020603050405020304" charset="0"/>
                <a:ea typeface="Inter Bold" pitchFamily="34" charset="-122"/>
                <a:cs typeface="Times New Roman" panose="02020603050405020304" charset="0"/>
              </a:rPr>
              <a:t>Siêu thị</a:t>
            </a:r>
            <a:endParaRPr lang="en-US" sz="22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4" name="Text 8"/>
          <p:cNvSpPr/>
          <p:nvPr/>
        </p:nvSpPr>
        <p:spPr>
          <a:xfrm>
            <a:off x="12092940" y="3593068"/>
            <a:ext cx="1743670" cy="1088708"/>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Đảm bảo tiện ích mua sắm hàng ngày.</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pic>
        <p:nvPicPr>
          <p:cNvPr id="15" name="Image 4" descr="preencoded.png"/>
          <p:cNvPicPr>
            <a:picLocks noChangeAspect="1"/>
          </p:cNvPicPr>
          <p:nvPr/>
        </p:nvPicPr>
        <p:blipFill>
          <a:blip r:embed="rId5"/>
          <a:stretch>
            <a:fillRect/>
          </a:stretch>
        </p:blipFill>
        <p:spPr>
          <a:xfrm>
            <a:off x="793790" y="5135404"/>
            <a:ext cx="1077635" cy="1077635"/>
          </a:xfrm>
          <a:prstGeom prst="rect">
            <a:avLst/>
          </a:prstGeom>
        </p:spPr>
      </p:pic>
      <p:sp>
        <p:nvSpPr>
          <p:cNvPr id="16" name="Text 9"/>
          <p:cNvSpPr/>
          <p:nvPr/>
        </p:nvSpPr>
        <p:spPr>
          <a:xfrm>
            <a:off x="2098238" y="5135404"/>
            <a:ext cx="1743551" cy="354330"/>
          </a:xfrm>
          <a:prstGeom prst="rect">
            <a:avLst/>
          </a:prstGeom>
          <a:noFill/>
        </p:spPr>
        <p:txBody>
          <a:bodyPr wrap="none" lIns="0" tIns="0" rIns="0" bIns="0" rtlCol="0" anchor="t"/>
          <a:lstStyle/>
          <a:p>
            <a:pPr marL="0" indent="0" algn="l">
              <a:lnSpc>
                <a:spcPts val="2750"/>
              </a:lnSpc>
              <a:buNone/>
            </a:pPr>
            <a:r>
              <a:rPr lang="en-US" sz="2200" b="1" dirty="0">
                <a:solidFill>
                  <a:schemeClr val="bg1"/>
                </a:solidFill>
                <a:latin typeface="Times New Roman" panose="02020603050405020304" charset="0"/>
                <a:ea typeface="Inter Bold" pitchFamily="34" charset="-122"/>
                <a:cs typeface="Times New Roman" panose="02020603050405020304" charset="0"/>
              </a:rPr>
              <a:t>Nhà văn hóa</a:t>
            </a:r>
            <a:endParaRPr lang="en-US" sz="2200" b="1" dirty="0">
              <a:solidFill>
                <a:schemeClr val="bg1"/>
              </a:solidFill>
              <a:latin typeface="Times New Roman" panose="02020603050405020304" charset="0"/>
              <a:ea typeface="Inter Bold" pitchFamily="34" charset="-122"/>
              <a:cs typeface="Times New Roman" panose="02020603050405020304" charset="0"/>
            </a:endParaRPr>
          </a:p>
        </p:txBody>
      </p:sp>
      <p:sp>
        <p:nvSpPr>
          <p:cNvPr id="17" name="Text 10"/>
          <p:cNvSpPr/>
          <p:nvPr/>
        </p:nvSpPr>
        <p:spPr>
          <a:xfrm>
            <a:off x="2098238" y="5625822"/>
            <a:ext cx="1743551" cy="1088708"/>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Tổ chức các hoạt động văn hóa, giải trí.</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08547"/>
            <a:ext cx="8485823" cy="566976"/>
          </a:xfrm>
          <a:prstGeom prst="rect">
            <a:avLst/>
          </a:prstGeom>
          <a:noFill/>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Vai trò và Ý nghĩa quan trọng của Dự án</a:t>
            </a:r>
            <a:endParaRPr lang="en-US" sz="3550" dirty="0"/>
          </a:p>
        </p:txBody>
      </p:sp>
      <p:sp>
        <p:nvSpPr>
          <p:cNvPr id="3" name="Text 1"/>
          <p:cNvSpPr/>
          <p:nvPr/>
        </p:nvSpPr>
        <p:spPr>
          <a:xfrm>
            <a:off x="793790" y="2729151"/>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Dự án ký túc xá không chỉ là nơi ở mà còn là nền tảng cho sự phát triển toàn diện của sinh viên và mô hình đô thị đại học hiện đại.</a:t>
            </a:r>
            <a:endParaRPr lang="en-US" sz="1750" dirty="0"/>
          </a:p>
        </p:txBody>
      </p:sp>
      <p:sp>
        <p:nvSpPr>
          <p:cNvPr id="4" name="Shape 2"/>
          <p:cNvSpPr/>
          <p:nvPr/>
        </p:nvSpPr>
        <p:spPr>
          <a:xfrm>
            <a:off x="793790" y="3710107"/>
            <a:ext cx="4196358" cy="2810947"/>
          </a:xfrm>
          <a:prstGeom prst="roundRect">
            <a:avLst>
              <a:gd name="adj" fmla="val 5205"/>
            </a:avLst>
          </a:prstGeom>
          <a:solidFill>
            <a:srgbClr val="080E26"/>
          </a:solidFill>
          <a:ln w="30480">
            <a:solidFill>
              <a:srgbClr val="414A70"/>
            </a:solidFill>
            <a:prstDash val="solid"/>
          </a:ln>
        </p:spPr>
      </p:sp>
      <p:sp>
        <p:nvSpPr>
          <p:cNvPr id="5" name="Shape 3"/>
          <p:cNvSpPr/>
          <p:nvPr/>
        </p:nvSpPr>
        <p:spPr>
          <a:xfrm>
            <a:off x="763310" y="3710107"/>
            <a:ext cx="121920" cy="2810947"/>
          </a:xfrm>
          <a:prstGeom prst="roundRect">
            <a:avLst>
              <a:gd name="adj" fmla="val 78139"/>
            </a:avLst>
          </a:prstGeom>
          <a:solidFill>
            <a:srgbClr val="8C98CA"/>
          </a:solidFill>
        </p:spPr>
      </p:sp>
      <p:sp>
        <p:nvSpPr>
          <p:cNvPr id="6" name="Text 4"/>
          <p:cNvSpPr/>
          <p:nvPr/>
        </p:nvSpPr>
        <p:spPr>
          <a:xfrm>
            <a:off x="1142524" y="3967401"/>
            <a:ext cx="3590330" cy="708660"/>
          </a:xfrm>
          <a:prstGeom prst="rect">
            <a:avLst/>
          </a:prstGeom>
          <a:noFill/>
        </p:spPr>
        <p:txBody>
          <a:bodyPr wrap="squar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Giải quyết nhu cầu cấp thiết</a:t>
            </a:r>
            <a:endParaRPr lang="en-US" sz="2200" dirty="0"/>
          </a:p>
        </p:txBody>
      </p:sp>
      <p:sp>
        <p:nvSpPr>
          <p:cNvPr id="7" name="Text 5"/>
          <p:cNvSpPr/>
          <p:nvPr/>
        </p:nvSpPr>
        <p:spPr>
          <a:xfrm>
            <a:off x="1142524" y="4812149"/>
            <a:ext cx="3590330" cy="1451610"/>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Cung cấp chỗ ở tập trung cho hàng chục nghìn sinh viên, giảm gánh nặng về nhà ở tại khu vực đô thị.</a:t>
            </a:r>
            <a:endParaRPr lang="en-US" sz="1750" dirty="0"/>
          </a:p>
        </p:txBody>
      </p:sp>
      <p:sp>
        <p:nvSpPr>
          <p:cNvPr id="8" name="Shape 6"/>
          <p:cNvSpPr/>
          <p:nvPr/>
        </p:nvSpPr>
        <p:spPr>
          <a:xfrm>
            <a:off x="5216962" y="3710107"/>
            <a:ext cx="4196358" cy="2810947"/>
          </a:xfrm>
          <a:prstGeom prst="roundRect">
            <a:avLst>
              <a:gd name="adj" fmla="val 5205"/>
            </a:avLst>
          </a:prstGeom>
          <a:solidFill>
            <a:srgbClr val="080E26"/>
          </a:solidFill>
          <a:ln w="30480">
            <a:solidFill>
              <a:srgbClr val="414A70"/>
            </a:solidFill>
            <a:prstDash val="solid"/>
          </a:ln>
        </p:spPr>
      </p:sp>
      <p:sp>
        <p:nvSpPr>
          <p:cNvPr id="9" name="Shape 7"/>
          <p:cNvSpPr/>
          <p:nvPr/>
        </p:nvSpPr>
        <p:spPr>
          <a:xfrm>
            <a:off x="5186482" y="3710107"/>
            <a:ext cx="121920" cy="2810947"/>
          </a:xfrm>
          <a:prstGeom prst="roundRect">
            <a:avLst>
              <a:gd name="adj" fmla="val 78139"/>
            </a:avLst>
          </a:prstGeom>
          <a:solidFill>
            <a:srgbClr val="8C98CA"/>
          </a:solidFill>
        </p:spPr>
      </p:sp>
      <p:sp>
        <p:nvSpPr>
          <p:cNvPr id="10" name="Text 8"/>
          <p:cNvSpPr/>
          <p:nvPr/>
        </p:nvSpPr>
        <p:spPr>
          <a:xfrm>
            <a:off x="5565696" y="3967401"/>
            <a:ext cx="3436858"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Nâng cao chất lượng sống</a:t>
            </a:r>
            <a:endParaRPr lang="en-US" sz="2200" dirty="0"/>
          </a:p>
        </p:txBody>
      </p:sp>
      <p:sp>
        <p:nvSpPr>
          <p:cNvPr id="11" name="Text 9"/>
          <p:cNvSpPr/>
          <p:nvPr/>
        </p:nvSpPr>
        <p:spPr>
          <a:xfrm>
            <a:off x="5565696" y="4457819"/>
            <a:ext cx="3590330" cy="1088708"/>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Đảm bảo điều kiện sinh hoạt và học tập chất lượng cao, an toàn, tiện nghi cho sinh viên.</a:t>
            </a:r>
            <a:endParaRPr lang="en-US" sz="1750" dirty="0"/>
          </a:p>
        </p:txBody>
      </p:sp>
      <p:sp>
        <p:nvSpPr>
          <p:cNvPr id="12" name="Shape 10"/>
          <p:cNvSpPr/>
          <p:nvPr/>
        </p:nvSpPr>
        <p:spPr>
          <a:xfrm>
            <a:off x="9640133" y="3710107"/>
            <a:ext cx="4196358" cy="2810947"/>
          </a:xfrm>
          <a:prstGeom prst="roundRect">
            <a:avLst>
              <a:gd name="adj" fmla="val 5205"/>
            </a:avLst>
          </a:prstGeom>
          <a:solidFill>
            <a:srgbClr val="080E26"/>
          </a:solidFill>
          <a:ln w="30480">
            <a:solidFill>
              <a:srgbClr val="414A70"/>
            </a:solidFill>
            <a:prstDash val="solid"/>
          </a:ln>
        </p:spPr>
      </p:sp>
      <p:sp>
        <p:nvSpPr>
          <p:cNvPr id="13" name="Shape 11"/>
          <p:cNvSpPr/>
          <p:nvPr/>
        </p:nvSpPr>
        <p:spPr>
          <a:xfrm>
            <a:off x="9609653" y="3710107"/>
            <a:ext cx="121920" cy="2810947"/>
          </a:xfrm>
          <a:prstGeom prst="roundRect">
            <a:avLst>
              <a:gd name="adj" fmla="val 78139"/>
            </a:avLst>
          </a:prstGeom>
          <a:solidFill>
            <a:srgbClr val="8C98CA"/>
          </a:solidFill>
        </p:spPr>
      </p:sp>
      <p:sp>
        <p:nvSpPr>
          <p:cNvPr id="14" name="Text 12"/>
          <p:cNvSpPr/>
          <p:nvPr/>
        </p:nvSpPr>
        <p:spPr>
          <a:xfrm>
            <a:off x="9988868" y="3967401"/>
            <a:ext cx="3223498"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Phát triển đô thị đại học</a:t>
            </a:r>
            <a:endParaRPr lang="en-US" sz="2200" dirty="0"/>
          </a:p>
        </p:txBody>
      </p:sp>
      <p:sp>
        <p:nvSpPr>
          <p:cNvPr id="15" name="Text 13"/>
          <p:cNvSpPr/>
          <p:nvPr/>
        </p:nvSpPr>
        <p:spPr>
          <a:xfrm>
            <a:off x="9988868" y="4457819"/>
            <a:ext cx="3590330" cy="1451610"/>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Góp phần xây dựng và hoàn thiện mô hình đô thị đại học hiện đại, đồng bộ tại ĐHQG-TP.HCM.</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20666"/>
            <a:ext cx="7556421" cy="1417558"/>
          </a:xfrm>
          <a:prstGeom prst="rect">
            <a:avLst/>
          </a:prstGeom>
          <a:noFill/>
        </p:spPr>
        <p:txBody>
          <a:bodyPr wrap="square" lIns="0" tIns="0" rIns="0" bIns="0" rtlCol="0" anchor="t"/>
          <a:lstStyle/>
          <a:p>
            <a:pPr marL="0" indent="0" algn="l">
              <a:lnSpc>
                <a:spcPts val="5550"/>
              </a:lnSpc>
              <a:buNone/>
            </a:pPr>
            <a:r>
              <a:rPr lang="en-US" sz="4450" b="1" dirty="0">
                <a:solidFill>
                  <a:schemeClr val="bg1"/>
                </a:solidFill>
                <a:latin typeface="Times New Roman" panose="02020603050405020304" charset="0"/>
                <a:ea typeface="Inter Bold" pitchFamily="34" charset="-122"/>
                <a:cs typeface="Times New Roman" panose="02020603050405020304" charset="0"/>
              </a:rPr>
              <a:t>Dự án Ký túc xá ĐHQG TP.HCM</a:t>
            </a:r>
            <a:endParaRPr lang="en-US" sz="44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4" name="Text 1"/>
          <p:cNvSpPr/>
          <p:nvPr/>
        </p:nvSpPr>
        <p:spPr>
          <a:xfrm>
            <a:off x="1133951" y="3533537"/>
            <a:ext cx="7216259" cy="1088708"/>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“Dự án Ký túc xá ĐHQG TP.HCM là công trình mang ý nghĩa xã hội – giáo dục quan trọng; đảm bảo điều kiện sinh hoạt cho sinh viên và hoàn thiện đô thị đại học.”</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
        <p:nvSpPr>
          <p:cNvPr id="5" name="Shape 2"/>
          <p:cNvSpPr/>
          <p:nvPr/>
        </p:nvSpPr>
        <p:spPr>
          <a:xfrm>
            <a:off x="793790" y="3278386"/>
            <a:ext cx="30480" cy="1599009"/>
          </a:xfrm>
          <a:prstGeom prst="rect">
            <a:avLst/>
          </a:prstGeom>
          <a:solidFill>
            <a:srgbClr val="4950BC"/>
          </a:solidFill>
        </p:spPr>
      </p:sp>
      <p:sp>
        <p:nvSpPr>
          <p:cNvPr id="6" name="Text 3"/>
          <p:cNvSpPr/>
          <p:nvPr/>
        </p:nvSpPr>
        <p:spPr>
          <a:xfrm>
            <a:off x="793790" y="5217557"/>
            <a:ext cx="3402330" cy="425291"/>
          </a:xfrm>
          <a:prstGeom prst="rect">
            <a:avLst/>
          </a:prstGeom>
          <a:noFill/>
        </p:spPr>
        <p:txBody>
          <a:bodyPr wrap="none" lIns="0" tIns="0" rIns="0" bIns="0" rtlCol="0" anchor="t"/>
          <a:lstStyle/>
          <a:p>
            <a:pPr marL="0" indent="0" algn="l">
              <a:lnSpc>
                <a:spcPts val="3300"/>
              </a:lnSpc>
              <a:buNone/>
            </a:pPr>
            <a:r>
              <a:rPr lang="en-US" sz="2650" b="1" dirty="0">
                <a:solidFill>
                  <a:schemeClr val="bg1"/>
                </a:solidFill>
                <a:latin typeface="Times New Roman" panose="02020603050405020304" charset="0"/>
                <a:ea typeface="Inter Bold" pitchFamily="34" charset="-122"/>
                <a:cs typeface="Times New Roman" panose="02020603050405020304" charset="0"/>
              </a:rPr>
              <a:t>Lời cảm ơn</a:t>
            </a:r>
            <a:endParaRPr lang="en-US" sz="2650" b="1" dirty="0">
              <a:solidFill>
                <a:schemeClr val="bg1"/>
              </a:solidFill>
              <a:latin typeface="Times New Roman" panose="02020603050405020304" charset="0"/>
              <a:ea typeface="Inter Bold" pitchFamily="34" charset="-122"/>
              <a:cs typeface="Times New Roman" panose="02020603050405020304" charset="0"/>
            </a:endParaRPr>
          </a:p>
        </p:txBody>
      </p:sp>
      <p:sp>
        <p:nvSpPr>
          <p:cNvPr id="7" name="Text 4"/>
          <p:cNvSpPr/>
          <p:nvPr/>
        </p:nvSpPr>
        <p:spPr>
          <a:xfrm>
            <a:off x="793790" y="5983010"/>
            <a:ext cx="7556421" cy="725805"/>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Times New Roman" panose="02020603050405020304" charset="0"/>
                <a:ea typeface="Inter" panose="02000503000000020004" pitchFamily="34" charset="-122"/>
                <a:cs typeface="Times New Roman" panose="02020603050405020304" charset="0"/>
              </a:rPr>
              <a:t>Nhóm xin chân thành cảm ơn thầy và các bạn đã lắng nghe. Rất mong nhận được góp ý để hoàn thiện báo cáo.</a:t>
            </a:r>
            <a:endParaRPr lang="en-US" sz="1750" dirty="0">
              <a:solidFill>
                <a:schemeClr val="bg1"/>
              </a:solidFill>
              <a:latin typeface="Times New Roman" panose="02020603050405020304" charset="0"/>
              <a:ea typeface="Inter" panose="02000503000000020004" pitchFamily="34" charset="-122"/>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0489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CHƯƠNG I</a:t>
            </a:r>
            <a:endParaRPr lang="en-US" sz="2200" dirty="0"/>
          </a:p>
        </p:txBody>
      </p:sp>
      <p:sp>
        <p:nvSpPr>
          <p:cNvPr id="4" name="Text 1"/>
          <p:cNvSpPr/>
          <p:nvPr/>
        </p:nvSpPr>
        <p:spPr>
          <a:xfrm>
            <a:off x="6280190" y="3449955"/>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Tổng quan dự án</a:t>
            </a:r>
            <a:endParaRPr lang="en-US" sz="4450" dirty="0"/>
          </a:p>
        </p:txBody>
      </p:sp>
      <p:sp>
        <p:nvSpPr>
          <p:cNvPr id="5" name="Text 2"/>
          <p:cNvSpPr/>
          <p:nvPr/>
        </p:nvSpPr>
        <p:spPr>
          <a:xfrm>
            <a:off x="6280190" y="4498896"/>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Phần này sẽ trình bày những thông tin tổng thể về dự án, bao gồm cơ sở pháp lý, quy hoạch và mục tiêu.</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4355" y="435650"/>
            <a:ext cx="4574262" cy="396002"/>
          </a:xfrm>
          <a:prstGeom prst="rect">
            <a:avLst/>
          </a:prstGeom>
          <a:noFill/>
        </p:spPr>
        <p:txBody>
          <a:bodyPr wrap="none" lIns="0" tIns="0" rIns="0" bIns="0" rtlCol="0" anchor="t"/>
          <a:lstStyle/>
          <a:p>
            <a:pPr marL="0" indent="0" algn="l">
              <a:lnSpc>
                <a:spcPts val="3100"/>
              </a:lnSpc>
              <a:buNone/>
            </a:pPr>
            <a:r>
              <a:rPr lang="en-US" sz="2450" dirty="0">
                <a:solidFill>
                  <a:srgbClr val="FFFFFF"/>
                </a:solidFill>
                <a:latin typeface="Fraunces Medium" pitchFamily="34" charset="0"/>
                <a:ea typeface="Fraunces Medium" pitchFamily="34" charset="-122"/>
                <a:cs typeface="Fraunces Medium" pitchFamily="34" charset="-120"/>
              </a:rPr>
              <a:t>Cơ sở Pháp lý Chính của Dự án</a:t>
            </a:r>
            <a:endParaRPr lang="en-US" sz="2450" dirty="0"/>
          </a:p>
        </p:txBody>
      </p:sp>
      <p:sp>
        <p:nvSpPr>
          <p:cNvPr id="3" name="Text 1"/>
          <p:cNvSpPr/>
          <p:nvPr/>
        </p:nvSpPr>
        <p:spPr>
          <a:xfrm>
            <a:off x="554355" y="1148477"/>
            <a:ext cx="13521690" cy="253484"/>
          </a:xfrm>
          <a:prstGeom prst="rect">
            <a:avLst/>
          </a:prstGeom>
          <a:noFill/>
        </p:spPr>
        <p:txBody>
          <a:bodyPr wrap="non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Dự án được triển khai dựa trên các văn bản pháp luật và quy định hiện hành, đảm bảo tính hợp pháp và minh bạch.</a:t>
            </a:r>
            <a:endParaRPr lang="en-US" sz="1200" dirty="0"/>
          </a:p>
        </p:txBody>
      </p:sp>
      <p:sp>
        <p:nvSpPr>
          <p:cNvPr id="4" name="Text 2"/>
          <p:cNvSpPr/>
          <p:nvPr/>
        </p:nvSpPr>
        <p:spPr>
          <a:xfrm>
            <a:off x="554355" y="1758196"/>
            <a:ext cx="158353" cy="198001"/>
          </a:xfrm>
          <a:prstGeom prst="rect">
            <a:avLst/>
          </a:prstGeom>
          <a:noFill/>
        </p:spPr>
        <p:txBody>
          <a:bodyPr wrap="none" lIns="0" tIns="0" rIns="0" bIns="0" rtlCol="0" anchor="t"/>
          <a:lstStyle/>
          <a:p>
            <a:pPr marL="0" indent="0" algn="l">
              <a:lnSpc>
                <a:spcPts val="1950"/>
              </a:lnSpc>
              <a:buNone/>
            </a:pPr>
            <a:r>
              <a:rPr lang="en-US" sz="1200" dirty="0">
                <a:solidFill>
                  <a:srgbClr val="EBECEF"/>
                </a:solidFill>
                <a:latin typeface="Fraunces Light" pitchFamily="34" charset="0"/>
                <a:ea typeface="Fraunces Light" pitchFamily="34" charset="-122"/>
                <a:cs typeface="Fraunces Light" pitchFamily="34" charset="-120"/>
              </a:rPr>
              <a:t>01</a:t>
            </a:r>
            <a:endParaRPr lang="en-US" sz="1200" dirty="0"/>
          </a:p>
        </p:txBody>
      </p:sp>
      <p:sp>
        <p:nvSpPr>
          <p:cNvPr id="5" name="Shape 3"/>
          <p:cNvSpPr/>
          <p:nvPr/>
        </p:nvSpPr>
        <p:spPr>
          <a:xfrm>
            <a:off x="554355" y="2004536"/>
            <a:ext cx="6567607" cy="22860"/>
          </a:xfrm>
          <a:prstGeom prst="rect">
            <a:avLst/>
          </a:prstGeom>
          <a:solidFill>
            <a:srgbClr val="8C98CA"/>
          </a:solidFill>
        </p:spPr>
      </p:sp>
      <p:sp>
        <p:nvSpPr>
          <p:cNvPr id="6" name="Text 4"/>
          <p:cNvSpPr/>
          <p:nvPr/>
        </p:nvSpPr>
        <p:spPr>
          <a:xfrm>
            <a:off x="554355" y="2129433"/>
            <a:ext cx="2537103" cy="247412"/>
          </a:xfrm>
          <a:prstGeom prst="rect">
            <a:avLst/>
          </a:prstGeom>
          <a:noFill/>
        </p:spPr>
        <p:txBody>
          <a:bodyPr wrap="none" lIns="0" tIns="0" rIns="0" bIns="0" rtlCol="0" anchor="t"/>
          <a:lstStyle/>
          <a:p>
            <a:pPr marL="0" indent="0" algn="l">
              <a:lnSpc>
                <a:spcPts val="1900"/>
              </a:lnSpc>
              <a:buNone/>
            </a:pPr>
            <a:r>
              <a:rPr lang="en-US" sz="1550" dirty="0">
                <a:solidFill>
                  <a:srgbClr val="EBECEF"/>
                </a:solidFill>
                <a:latin typeface="Fraunces Medium" pitchFamily="34" charset="0"/>
                <a:ea typeface="Fraunces Medium" pitchFamily="34" charset="-122"/>
                <a:cs typeface="Fraunces Medium" pitchFamily="34" charset="-120"/>
              </a:rPr>
              <a:t>Nghị định 07/2001/NĐ-CP</a:t>
            </a:r>
            <a:endParaRPr lang="en-US" sz="1550" dirty="0"/>
          </a:p>
        </p:txBody>
      </p:sp>
      <p:sp>
        <p:nvSpPr>
          <p:cNvPr id="7" name="Text 5"/>
          <p:cNvSpPr/>
          <p:nvPr/>
        </p:nvSpPr>
        <p:spPr>
          <a:xfrm>
            <a:off x="554355" y="2535198"/>
            <a:ext cx="6567607" cy="253484"/>
          </a:xfrm>
          <a:prstGeom prst="rect">
            <a:avLst/>
          </a:prstGeom>
          <a:noFill/>
        </p:spPr>
        <p:txBody>
          <a:bodyPr wrap="non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Quy định chi tiết về quản lý dự án đầu tư xây dựng công trình.</a:t>
            </a:r>
            <a:endParaRPr lang="en-US" sz="1200" dirty="0"/>
          </a:p>
        </p:txBody>
      </p:sp>
      <p:sp>
        <p:nvSpPr>
          <p:cNvPr id="8" name="Text 6"/>
          <p:cNvSpPr/>
          <p:nvPr/>
        </p:nvSpPr>
        <p:spPr>
          <a:xfrm>
            <a:off x="554355" y="3065740"/>
            <a:ext cx="158353" cy="198001"/>
          </a:xfrm>
          <a:prstGeom prst="rect">
            <a:avLst/>
          </a:prstGeom>
          <a:noFill/>
        </p:spPr>
        <p:txBody>
          <a:bodyPr wrap="none" lIns="0" tIns="0" rIns="0" bIns="0" rtlCol="0" anchor="t"/>
          <a:lstStyle/>
          <a:p>
            <a:pPr marL="0" indent="0" algn="l">
              <a:lnSpc>
                <a:spcPts val="1950"/>
              </a:lnSpc>
              <a:buNone/>
            </a:pPr>
            <a:r>
              <a:rPr lang="en-US" sz="1200" dirty="0">
                <a:solidFill>
                  <a:srgbClr val="EBECEF"/>
                </a:solidFill>
                <a:latin typeface="Fraunces Light" pitchFamily="34" charset="0"/>
                <a:ea typeface="Fraunces Light" pitchFamily="34" charset="-122"/>
                <a:cs typeface="Fraunces Light" pitchFamily="34" charset="-120"/>
              </a:rPr>
              <a:t>02</a:t>
            </a:r>
            <a:endParaRPr lang="en-US" sz="1200" dirty="0"/>
          </a:p>
        </p:txBody>
      </p:sp>
      <p:sp>
        <p:nvSpPr>
          <p:cNvPr id="9" name="Shape 7"/>
          <p:cNvSpPr/>
          <p:nvPr/>
        </p:nvSpPr>
        <p:spPr>
          <a:xfrm>
            <a:off x="554355" y="3312081"/>
            <a:ext cx="6567607" cy="22860"/>
          </a:xfrm>
          <a:prstGeom prst="rect">
            <a:avLst/>
          </a:prstGeom>
          <a:solidFill>
            <a:srgbClr val="8C98CA"/>
          </a:solidFill>
        </p:spPr>
      </p:sp>
      <p:sp>
        <p:nvSpPr>
          <p:cNvPr id="10" name="Text 8"/>
          <p:cNvSpPr/>
          <p:nvPr/>
        </p:nvSpPr>
        <p:spPr>
          <a:xfrm>
            <a:off x="554355" y="3436977"/>
            <a:ext cx="2310289" cy="247412"/>
          </a:xfrm>
          <a:prstGeom prst="rect">
            <a:avLst/>
          </a:prstGeom>
          <a:noFill/>
        </p:spPr>
        <p:txBody>
          <a:bodyPr wrap="none" lIns="0" tIns="0" rIns="0" bIns="0" rtlCol="0" anchor="t"/>
          <a:lstStyle/>
          <a:p>
            <a:pPr marL="0" indent="0" algn="l">
              <a:lnSpc>
                <a:spcPts val="1900"/>
              </a:lnSpc>
              <a:buNone/>
            </a:pPr>
            <a:r>
              <a:rPr lang="en-US" sz="1550" dirty="0">
                <a:solidFill>
                  <a:srgbClr val="EBECEF"/>
                </a:solidFill>
                <a:latin typeface="Fraunces Medium" pitchFamily="34" charset="0"/>
                <a:ea typeface="Fraunces Medium" pitchFamily="34" charset="-122"/>
                <a:cs typeface="Fraunces Medium" pitchFamily="34" charset="-120"/>
              </a:rPr>
              <a:t>Quy hoạch chi tiết 1/500</a:t>
            </a:r>
            <a:endParaRPr lang="en-US" sz="1550" dirty="0"/>
          </a:p>
        </p:txBody>
      </p:sp>
      <p:sp>
        <p:nvSpPr>
          <p:cNvPr id="11" name="Text 9"/>
          <p:cNvSpPr/>
          <p:nvPr/>
        </p:nvSpPr>
        <p:spPr>
          <a:xfrm>
            <a:off x="554355" y="3842742"/>
            <a:ext cx="6567607" cy="253484"/>
          </a:xfrm>
          <a:prstGeom prst="rect">
            <a:avLst/>
          </a:prstGeom>
          <a:noFill/>
        </p:spPr>
        <p:txBody>
          <a:bodyPr wrap="non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Văn bản pháp lý nền tảng cho việc phân lô, bố trí công trình và hạ tầng.</a:t>
            </a:r>
            <a:endParaRPr lang="en-US" sz="1200" dirty="0"/>
          </a:p>
        </p:txBody>
      </p:sp>
      <p:sp>
        <p:nvSpPr>
          <p:cNvPr id="12" name="Text 10"/>
          <p:cNvSpPr/>
          <p:nvPr/>
        </p:nvSpPr>
        <p:spPr>
          <a:xfrm>
            <a:off x="554355" y="4373285"/>
            <a:ext cx="158353" cy="198001"/>
          </a:xfrm>
          <a:prstGeom prst="rect">
            <a:avLst/>
          </a:prstGeom>
          <a:noFill/>
        </p:spPr>
        <p:txBody>
          <a:bodyPr wrap="none" lIns="0" tIns="0" rIns="0" bIns="0" rtlCol="0" anchor="t"/>
          <a:lstStyle/>
          <a:p>
            <a:pPr marL="0" indent="0" algn="l">
              <a:lnSpc>
                <a:spcPts val="1950"/>
              </a:lnSpc>
              <a:buNone/>
            </a:pPr>
            <a:r>
              <a:rPr lang="en-US" sz="1200" dirty="0">
                <a:solidFill>
                  <a:srgbClr val="EBECEF"/>
                </a:solidFill>
                <a:latin typeface="Fraunces Light" pitchFamily="34" charset="0"/>
                <a:ea typeface="Fraunces Light" pitchFamily="34" charset="-122"/>
                <a:cs typeface="Fraunces Light" pitchFamily="34" charset="-120"/>
              </a:rPr>
              <a:t>03</a:t>
            </a:r>
            <a:endParaRPr lang="en-US" sz="1200" dirty="0"/>
          </a:p>
        </p:txBody>
      </p:sp>
      <p:sp>
        <p:nvSpPr>
          <p:cNvPr id="13" name="Shape 11"/>
          <p:cNvSpPr/>
          <p:nvPr/>
        </p:nvSpPr>
        <p:spPr>
          <a:xfrm>
            <a:off x="554355" y="4619625"/>
            <a:ext cx="6567607" cy="22860"/>
          </a:xfrm>
          <a:prstGeom prst="rect">
            <a:avLst/>
          </a:prstGeom>
          <a:solidFill>
            <a:srgbClr val="8C98CA"/>
          </a:solidFill>
        </p:spPr>
      </p:sp>
      <p:sp>
        <p:nvSpPr>
          <p:cNvPr id="14" name="Text 12"/>
          <p:cNvSpPr/>
          <p:nvPr/>
        </p:nvSpPr>
        <p:spPr>
          <a:xfrm>
            <a:off x="554355" y="4744522"/>
            <a:ext cx="4292084" cy="247412"/>
          </a:xfrm>
          <a:prstGeom prst="rect">
            <a:avLst/>
          </a:prstGeom>
          <a:noFill/>
        </p:spPr>
        <p:txBody>
          <a:bodyPr wrap="none" lIns="0" tIns="0" rIns="0" bIns="0" rtlCol="0" anchor="t"/>
          <a:lstStyle/>
          <a:p>
            <a:pPr marL="0" indent="0" algn="l">
              <a:lnSpc>
                <a:spcPts val="1900"/>
              </a:lnSpc>
              <a:buNone/>
            </a:pPr>
            <a:r>
              <a:rPr lang="en-US" sz="1550" dirty="0">
                <a:solidFill>
                  <a:srgbClr val="EBECEF"/>
                </a:solidFill>
                <a:latin typeface="Fraunces Medium" pitchFamily="34" charset="0"/>
                <a:ea typeface="Fraunces Medium" pitchFamily="34" charset="-122"/>
                <a:cs typeface="Fraunces Medium" pitchFamily="34" charset="-120"/>
              </a:rPr>
              <a:t>Các quyết định phê duyệt của ĐHQG-TP.HCM</a:t>
            </a:r>
            <a:endParaRPr lang="en-US" sz="1550" dirty="0"/>
          </a:p>
        </p:txBody>
      </p:sp>
      <p:sp>
        <p:nvSpPr>
          <p:cNvPr id="15" name="Text 13"/>
          <p:cNvSpPr/>
          <p:nvPr/>
        </p:nvSpPr>
        <p:spPr>
          <a:xfrm>
            <a:off x="554355" y="5150287"/>
            <a:ext cx="6567607" cy="506968"/>
          </a:xfrm>
          <a:prstGeom prst="rect">
            <a:avLst/>
          </a:prstGeom>
          <a:noFill/>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Bao gồm các quyết định về chủ trương đầu tư, quy hoạch tổng thể và các điều chỉnh liên quan.</a:t>
            </a:r>
            <a:endParaRPr lang="en-US" sz="1200" dirty="0"/>
          </a:p>
        </p:txBody>
      </p:sp>
      <p:sp>
        <p:nvSpPr>
          <p:cNvPr id="16" name="Text 14"/>
          <p:cNvSpPr/>
          <p:nvPr/>
        </p:nvSpPr>
        <p:spPr>
          <a:xfrm>
            <a:off x="554355" y="5934313"/>
            <a:ext cx="158353" cy="198001"/>
          </a:xfrm>
          <a:prstGeom prst="rect">
            <a:avLst/>
          </a:prstGeom>
          <a:noFill/>
        </p:spPr>
        <p:txBody>
          <a:bodyPr wrap="none" lIns="0" tIns="0" rIns="0" bIns="0" rtlCol="0" anchor="t"/>
          <a:lstStyle/>
          <a:p>
            <a:pPr marL="0" indent="0" algn="l">
              <a:lnSpc>
                <a:spcPts val="1950"/>
              </a:lnSpc>
              <a:buNone/>
            </a:pPr>
            <a:r>
              <a:rPr lang="en-US" sz="1200" dirty="0">
                <a:solidFill>
                  <a:srgbClr val="EBECEF"/>
                </a:solidFill>
                <a:latin typeface="Fraunces Light" pitchFamily="34" charset="0"/>
                <a:ea typeface="Fraunces Light" pitchFamily="34" charset="-122"/>
                <a:cs typeface="Fraunces Light" pitchFamily="34" charset="-120"/>
              </a:rPr>
              <a:t>04</a:t>
            </a:r>
            <a:endParaRPr lang="en-US" sz="1200" dirty="0"/>
          </a:p>
        </p:txBody>
      </p:sp>
      <p:sp>
        <p:nvSpPr>
          <p:cNvPr id="17" name="Shape 15"/>
          <p:cNvSpPr/>
          <p:nvPr/>
        </p:nvSpPr>
        <p:spPr>
          <a:xfrm>
            <a:off x="554355" y="6180653"/>
            <a:ext cx="6567607" cy="22860"/>
          </a:xfrm>
          <a:prstGeom prst="rect">
            <a:avLst/>
          </a:prstGeom>
          <a:solidFill>
            <a:srgbClr val="8C98CA"/>
          </a:solidFill>
        </p:spPr>
      </p:sp>
      <p:sp>
        <p:nvSpPr>
          <p:cNvPr id="18" name="Text 16"/>
          <p:cNvSpPr/>
          <p:nvPr/>
        </p:nvSpPr>
        <p:spPr>
          <a:xfrm>
            <a:off x="554355" y="6305550"/>
            <a:ext cx="3098840" cy="247412"/>
          </a:xfrm>
          <a:prstGeom prst="rect">
            <a:avLst/>
          </a:prstGeom>
          <a:noFill/>
        </p:spPr>
        <p:txBody>
          <a:bodyPr wrap="none" lIns="0" tIns="0" rIns="0" bIns="0" rtlCol="0" anchor="t"/>
          <a:lstStyle/>
          <a:p>
            <a:pPr marL="0" indent="0" algn="l">
              <a:lnSpc>
                <a:spcPts val="1900"/>
              </a:lnSpc>
              <a:buNone/>
            </a:pPr>
            <a:r>
              <a:rPr lang="en-US" sz="1550" dirty="0">
                <a:solidFill>
                  <a:srgbClr val="EBECEF"/>
                </a:solidFill>
                <a:latin typeface="Fraunces Medium" pitchFamily="34" charset="0"/>
                <a:ea typeface="Fraunces Medium" pitchFamily="34" charset="-122"/>
                <a:cs typeface="Fraunces Medium" pitchFamily="34" charset="-120"/>
              </a:rPr>
              <a:t>Tiêu chuẩn &amp; Quy chuẩn áp dụng</a:t>
            </a:r>
            <a:endParaRPr lang="en-US" sz="1550" dirty="0"/>
          </a:p>
        </p:txBody>
      </p:sp>
      <p:sp>
        <p:nvSpPr>
          <p:cNvPr id="19" name="Text 17"/>
          <p:cNvSpPr/>
          <p:nvPr/>
        </p:nvSpPr>
        <p:spPr>
          <a:xfrm>
            <a:off x="554355" y="6711315"/>
            <a:ext cx="6567607" cy="506968"/>
          </a:xfrm>
          <a:prstGeom prst="rect">
            <a:avLst/>
          </a:prstGeom>
          <a:noFill/>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Tuân thủ các tiêu chuẩn xây dựng Việt Nam (TCVN), quy chuẩn xây dựng Việt Nam (QCXDVN) và quy chuẩn kỹ thuật quốc gia (QCVN) liên quan.</a:t>
            </a:r>
            <a:endParaRPr lang="en-US" sz="1200" dirty="0"/>
          </a:p>
        </p:txBody>
      </p:sp>
      <p:pic>
        <p:nvPicPr>
          <p:cNvPr id="20" name="Image 0" descr="preencoded.png"/>
          <p:cNvPicPr>
            <a:picLocks noChangeAspect="1"/>
          </p:cNvPicPr>
          <p:nvPr/>
        </p:nvPicPr>
        <p:blipFill>
          <a:blip r:embed="rId1"/>
          <a:stretch>
            <a:fillRect/>
          </a:stretch>
        </p:blipFill>
        <p:spPr>
          <a:xfrm>
            <a:off x="7516058" y="1758196"/>
            <a:ext cx="6567607" cy="65676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72195"/>
            <a:ext cx="6315789" cy="566976"/>
          </a:xfrm>
          <a:prstGeom prst="rect">
            <a:avLst/>
          </a:prstGeom>
          <a:noFill/>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Thông tin quy hoạch tổng thể</a:t>
            </a:r>
            <a:endParaRPr lang="en-US" sz="3550" dirty="0"/>
          </a:p>
        </p:txBody>
      </p:sp>
      <p:sp>
        <p:nvSpPr>
          <p:cNvPr id="4" name="Text 1"/>
          <p:cNvSpPr/>
          <p:nvPr/>
        </p:nvSpPr>
        <p:spPr>
          <a:xfrm>
            <a:off x="793790" y="2279333"/>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Dự án được quy hoạch với quy mô lớn, hướng đến một không gian sống và học tập hiện đại, đầy đủ tiện ích.</a:t>
            </a:r>
            <a:endParaRPr lang="en-US" sz="1750" dirty="0"/>
          </a:p>
        </p:txBody>
      </p:sp>
      <p:sp>
        <p:nvSpPr>
          <p:cNvPr id="5" name="Shape 2"/>
          <p:cNvSpPr/>
          <p:nvPr/>
        </p:nvSpPr>
        <p:spPr>
          <a:xfrm>
            <a:off x="793790" y="3260288"/>
            <a:ext cx="3664744" cy="1685092"/>
          </a:xfrm>
          <a:prstGeom prst="roundRect">
            <a:avLst>
              <a:gd name="adj" fmla="val 32306"/>
            </a:avLst>
          </a:prstGeom>
          <a:solidFill>
            <a:srgbClr val="283157"/>
          </a:solidFill>
          <a:ln w="7620">
            <a:solidFill>
              <a:srgbClr val="414A70"/>
            </a:solidFill>
            <a:prstDash val="solid"/>
          </a:ln>
        </p:spPr>
      </p:sp>
      <p:sp>
        <p:nvSpPr>
          <p:cNvPr id="6" name="Text 3"/>
          <p:cNvSpPr/>
          <p:nvPr/>
        </p:nvSpPr>
        <p:spPr>
          <a:xfrm>
            <a:off x="1028224" y="349472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Quy mô phục vụ</a:t>
            </a:r>
            <a:endParaRPr lang="en-US" sz="2200" dirty="0"/>
          </a:p>
        </p:txBody>
      </p:sp>
      <p:sp>
        <p:nvSpPr>
          <p:cNvPr id="7" name="Text 4"/>
          <p:cNvSpPr/>
          <p:nvPr/>
        </p:nvSpPr>
        <p:spPr>
          <a:xfrm>
            <a:off x="1028224" y="3985141"/>
            <a:ext cx="3195876"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Được thiết kế để phục vụ khoảng </a:t>
            </a:r>
            <a:r>
              <a:rPr lang="en-US" sz="1750" b="1" dirty="0">
                <a:solidFill>
                  <a:srgbClr val="EBECEF"/>
                </a:solidFill>
                <a:latin typeface="Epilogue" pitchFamily="34" charset="0"/>
                <a:ea typeface="Epilogue" pitchFamily="34" charset="-122"/>
                <a:cs typeface="Epilogue" pitchFamily="34" charset="-120"/>
              </a:rPr>
              <a:t>60.000 sinh viên</a:t>
            </a:r>
            <a:r>
              <a:rPr lang="en-US" sz="1750" dirty="0">
                <a:solidFill>
                  <a:srgbClr val="EBECEF"/>
                </a:solidFill>
                <a:latin typeface="Epilogue" pitchFamily="34" charset="0"/>
                <a:ea typeface="Epilogue" pitchFamily="34" charset="-122"/>
                <a:cs typeface="Epilogue" pitchFamily="34" charset="-120"/>
              </a:rPr>
              <a:t>.</a:t>
            </a:r>
            <a:endParaRPr lang="en-US" sz="1750" dirty="0"/>
          </a:p>
        </p:txBody>
      </p:sp>
      <p:sp>
        <p:nvSpPr>
          <p:cNvPr id="8" name="Shape 5"/>
          <p:cNvSpPr/>
          <p:nvPr/>
        </p:nvSpPr>
        <p:spPr>
          <a:xfrm>
            <a:off x="4685348" y="3260288"/>
            <a:ext cx="3664863" cy="1685092"/>
          </a:xfrm>
          <a:prstGeom prst="roundRect">
            <a:avLst>
              <a:gd name="adj" fmla="val 32306"/>
            </a:avLst>
          </a:prstGeom>
          <a:solidFill>
            <a:srgbClr val="283157"/>
          </a:solidFill>
          <a:ln w="7620">
            <a:solidFill>
              <a:srgbClr val="414A70"/>
            </a:solidFill>
            <a:prstDash val="solid"/>
          </a:ln>
        </p:spPr>
      </p:sp>
      <p:sp>
        <p:nvSpPr>
          <p:cNvPr id="9" name="Text 6"/>
          <p:cNvSpPr/>
          <p:nvPr/>
        </p:nvSpPr>
        <p:spPr>
          <a:xfrm>
            <a:off x="4919782" y="349472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Phân chia khu vực</a:t>
            </a:r>
            <a:endParaRPr lang="en-US" sz="2200" dirty="0"/>
          </a:p>
        </p:txBody>
      </p:sp>
      <p:sp>
        <p:nvSpPr>
          <p:cNvPr id="10" name="Text 7"/>
          <p:cNvSpPr/>
          <p:nvPr/>
        </p:nvSpPr>
        <p:spPr>
          <a:xfrm>
            <a:off x="4919782" y="3985141"/>
            <a:ext cx="3195995"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Bao gồm Khu A với </a:t>
            </a:r>
            <a:r>
              <a:rPr lang="en-US" sz="1750" b="1" dirty="0">
                <a:solidFill>
                  <a:srgbClr val="EBECEF"/>
                </a:solidFill>
                <a:latin typeface="Epilogue" pitchFamily="34" charset="0"/>
                <a:ea typeface="Epilogue" pitchFamily="34" charset="-122"/>
                <a:cs typeface="Epilogue" pitchFamily="34" charset="-120"/>
              </a:rPr>
              <a:t>20,95 ha</a:t>
            </a:r>
            <a:r>
              <a:rPr lang="en-US" sz="1750" dirty="0">
                <a:solidFill>
                  <a:srgbClr val="EBECEF"/>
                </a:solidFill>
                <a:latin typeface="Epilogue" pitchFamily="34" charset="0"/>
                <a:ea typeface="Epilogue" pitchFamily="34" charset="-122"/>
                <a:cs typeface="Epilogue" pitchFamily="34" charset="-120"/>
              </a:rPr>
              <a:t> và Khu B với </a:t>
            </a:r>
            <a:r>
              <a:rPr lang="en-US" sz="1750" b="1" dirty="0">
                <a:solidFill>
                  <a:srgbClr val="EBECEF"/>
                </a:solidFill>
                <a:latin typeface="Epilogue" pitchFamily="34" charset="0"/>
                <a:ea typeface="Epilogue" pitchFamily="34" charset="-122"/>
                <a:cs typeface="Epilogue" pitchFamily="34" charset="-120"/>
              </a:rPr>
              <a:t>38,05 ha</a:t>
            </a:r>
            <a:r>
              <a:rPr lang="en-US" sz="1750" dirty="0">
                <a:solidFill>
                  <a:srgbClr val="EBECEF"/>
                </a:solidFill>
                <a:latin typeface="Epilogue" pitchFamily="34" charset="0"/>
                <a:ea typeface="Epilogue" pitchFamily="34" charset="-122"/>
                <a:cs typeface="Epilogue" pitchFamily="34" charset="-120"/>
              </a:rPr>
              <a:t>.</a:t>
            </a:r>
            <a:endParaRPr lang="en-US" sz="1750" dirty="0"/>
          </a:p>
        </p:txBody>
      </p:sp>
      <p:sp>
        <p:nvSpPr>
          <p:cNvPr id="11" name="Shape 8"/>
          <p:cNvSpPr/>
          <p:nvPr/>
        </p:nvSpPr>
        <p:spPr>
          <a:xfrm>
            <a:off x="793790" y="5172194"/>
            <a:ext cx="7556421" cy="1685092"/>
          </a:xfrm>
          <a:prstGeom prst="roundRect">
            <a:avLst>
              <a:gd name="adj" fmla="val 32306"/>
            </a:avLst>
          </a:prstGeom>
          <a:solidFill>
            <a:srgbClr val="283157"/>
          </a:solidFill>
          <a:ln w="7620">
            <a:solidFill>
              <a:srgbClr val="414A70"/>
            </a:solidFill>
            <a:prstDash val="solid"/>
          </a:ln>
        </p:spPr>
      </p:sp>
      <p:sp>
        <p:nvSpPr>
          <p:cNvPr id="12" name="Text 9"/>
          <p:cNvSpPr/>
          <p:nvPr/>
        </p:nvSpPr>
        <p:spPr>
          <a:xfrm>
            <a:off x="1028224" y="540662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Cơ sở vật chất</a:t>
            </a:r>
            <a:endParaRPr lang="en-US" sz="2200" dirty="0"/>
          </a:p>
        </p:txBody>
      </p:sp>
      <p:sp>
        <p:nvSpPr>
          <p:cNvPr id="13" name="Text 10"/>
          <p:cNvSpPr/>
          <p:nvPr/>
        </p:nvSpPr>
        <p:spPr>
          <a:xfrm>
            <a:off x="1028224" y="5897047"/>
            <a:ext cx="7087553" cy="725805"/>
          </a:xfrm>
          <a:prstGeom prst="rect">
            <a:avLst/>
          </a:prstGeom>
          <a:noFill/>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Đầy đủ các công trình như nhà ở, nhà ăn, siêu thị, khu y tế, khu sinh hoạt cộng đồng và cây xanh.</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9620" y="606385"/>
            <a:ext cx="10476905" cy="549712"/>
          </a:xfrm>
          <a:prstGeom prst="rect">
            <a:avLst/>
          </a:prstGeom>
          <a:noFill/>
        </p:spPr>
        <p:txBody>
          <a:bodyPr wrap="none" lIns="0" tIns="0" rIns="0" bIns="0" rtlCol="0" anchor="t"/>
          <a:lstStyle/>
          <a:p>
            <a:pPr marL="0" indent="0" algn="l">
              <a:lnSpc>
                <a:spcPts val="4300"/>
              </a:lnSpc>
              <a:buNone/>
            </a:pPr>
            <a:r>
              <a:rPr lang="en-US" sz="3450" dirty="0">
                <a:solidFill>
                  <a:srgbClr val="FFFFFF"/>
                </a:solidFill>
                <a:latin typeface="Fraunces Medium" pitchFamily="34" charset="0"/>
                <a:ea typeface="Fraunces Medium" pitchFamily="34" charset="-122"/>
                <a:cs typeface="Fraunces Medium" pitchFamily="34" charset="-120"/>
              </a:rPr>
              <a:t>Nội dung điều chỉnh theo yêu cầu của Bộ Xây dựng</a:t>
            </a:r>
            <a:endParaRPr lang="en-US" sz="3450" dirty="0"/>
          </a:p>
        </p:txBody>
      </p:sp>
      <p:sp>
        <p:nvSpPr>
          <p:cNvPr id="3" name="Text 1"/>
          <p:cNvSpPr/>
          <p:nvPr/>
        </p:nvSpPr>
        <p:spPr>
          <a:xfrm>
            <a:off x="769620" y="1595795"/>
            <a:ext cx="13091160" cy="351830"/>
          </a:xfrm>
          <a:prstGeom prst="rect">
            <a:avLst/>
          </a:prstGeom>
          <a:noFill/>
        </p:spPr>
        <p:txBody>
          <a:bodyPr wrap="none" lIns="0" tIns="0" rIns="0" bIns="0" rtlCol="0" anchor="t"/>
          <a:lstStyle/>
          <a:p>
            <a:pPr marL="0" indent="0" algn="l">
              <a:lnSpc>
                <a:spcPts val="2750"/>
              </a:lnSpc>
              <a:buNone/>
            </a:pPr>
            <a:r>
              <a:rPr lang="en-US" sz="1700" dirty="0">
                <a:solidFill>
                  <a:srgbClr val="EBECEF"/>
                </a:solidFill>
                <a:latin typeface="Epilogue" pitchFamily="34" charset="0"/>
                <a:ea typeface="Epilogue" pitchFamily="34" charset="-122"/>
                <a:cs typeface="Epilogue" pitchFamily="34" charset="-120"/>
              </a:rPr>
              <a:t>Để đảm bảo chất lượng và tính đồng bộ, dự án đã có những điều chỉnh quan trọng theo góp ý từ Bộ Xây dựng.</a:t>
            </a:r>
            <a:endParaRPr lang="en-US" sz="1700" dirty="0"/>
          </a:p>
        </p:txBody>
      </p:sp>
      <p:sp>
        <p:nvSpPr>
          <p:cNvPr id="4" name="Shape 2"/>
          <p:cNvSpPr/>
          <p:nvPr/>
        </p:nvSpPr>
        <p:spPr>
          <a:xfrm>
            <a:off x="7299960" y="2194917"/>
            <a:ext cx="30480" cy="5428178"/>
          </a:xfrm>
          <a:prstGeom prst="roundRect">
            <a:avLst>
              <a:gd name="adj" fmla="val 303018"/>
            </a:avLst>
          </a:prstGeom>
          <a:solidFill>
            <a:srgbClr val="414A70"/>
          </a:solidFill>
        </p:spPr>
      </p:sp>
      <p:sp>
        <p:nvSpPr>
          <p:cNvPr id="5" name="Shape 3"/>
          <p:cNvSpPr/>
          <p:nvPr/>
        </p:nvSpPr>
        <p:spPr>
          <a:xfrm>
            <a:off x="6905982" y="2426970"/>
            <a:ext cx="439698" cy="30480"/>
          </a:xfrm>
          <a:prstGeom prst="roundRect">
            <a:avLst>
              <a:gd name="adj" fmla="val 303018"/>
            </a:avLst>
          </a:prstGeom>
          <a:solidFill>
            <a:srgbClr val="414A70"/>
          </a:solidFill>
        </p:spPr>
      </p:sp>
      <p:sp>
        <p:nvSpPr>
          <p:cNvPr id="6" name="Shape 4"/>
          <p:cNvSpPr/>
          <p:nvPr/>
        </p:nvSpPr>
        <p:spPr>
          <a:xfrm>
            <a:off x="7232749" y="2359759"/>
            <a:ext cx="164902" cy="164902"/>
          </a:xfrm>
          <a:prstGeom prst="roundRect">
            <a:avLst>
              <a:gd name="adj" fmla="val 277256"/>
            </a:avLst>
          </a:prstGeom>
          <a:solidFill>
            <a:srgbClr val="8C98CA"/>
          </a:solidFill>
        </p:spPr>
      </p:sp>
      <p:sp>
        <p:nvSpPr>
          <p:cNvPr id="7" name="Text 5"/>
          <p:cNvSpPr/>
          <p:nvPr/>
        </p:nvSpPr>
        <p:spPr>
          <a:xfrm>
            <a:off x="1970961" y="2270403"/>
            <a:ext cx="4464725" cy="343614"/>
          </a:xfrm>
          <a:prstGeom prst="rect">
            <a:avLst/>
          </a:prstGeom>
          <a:noFill/>
        </p:spPr>
        <p:txBody>
          <a:bodyPr wrap="none" lIns="0" tIns="0" rIns="0" bIns="0" rtlCol="0" anchor="t"/>
          <a:lstStyle/>
          <a:p>
            <a:pPr marL="0" indent="0" algn="r">
              <a:lnSpc>
                <a:spcPts val="2700"/>
              </a:lnSpc>
              <a:buNone/>
            </a:pPr>
            <a:r>
              <a:rPr lang="en-US" sz="2150" dirty="0">
                <a:solidFill>
                  <a:srgbClr val="EBECEF"/>
                </a:solidFill>
                <a:latin typeface="Fraunces Medium" pitchFamily="34" charset="0"/>
                <a:ea typeface="Fraunces Medium" pitchFamily="34" charset="-122"/>
                <a:cs typeface="Fraunces Medium" pitchFamily="34" charset="-120"/>
              </a:rPr>
              <a:t>Bổ sung thiết kế hạ tầng ngoài nhà</a:t>
            </a:r>
            <a:endParaRPr lang="en-US" sz="2150" dirty="0"/>
          </a:p>
        </p:txBody>
      </p:sp>
      <p:sp>
        <p:nvSpPr>
          <p:cNvPr id="8" name="Text 6"/>
          <p:cNvSpPr/>
          <p:nvPr/>
        </p:nvSpPr>
        <p:spPr>
          <a:xfrm>
            <a:off x="769620" y="2745938"/>
            <a:ext cx="5666065" cy="703659"/>
          </a:xfrm>
          <a:prstGeom prst="rect">
            <a:avLst/>
          </a:prstGeom>
          <a:noFill/>
        </p:spPr>
        <p:txBody>
          <a:bodyPr wrap="square" lIns="0" tIns="0" rIns="0" bIns="0" rtlCol="0" anchor="t"/>
          <a:lstStyle/>
          <a:p>
            <a:pPr marL="0" indent="0" algn="r">
              <a:lnSpc>
                <a:spcPts val="2750"/>
              </a:lnSpc>
              <a:buNone/>
            </a:pPr>
            <a:r>
              <a:rPr lang="en-US" sz="1700" dirty="0">
                <a:solidFill>
                  <a:srgbClr val="EBECEF"/>
                </a:solidFill>
                <a:latin typeface="Epilogue" pitchFamily="34" charset="0"/>
                <a:ea typeface="Epilogue" pitchFamily="34" charset="-122"/>
                <a:cs typeface="Epilogue" pitchFamily="34" charset="-120"/>
              </a:rPr>
              <a:t>Đảm bảo kết nối đồng bộ với hạ tầng khu vực xung quanh.</a:t>
            </a:r>
            <a:endParaRPr lang="en-US" sz="1700" dirty="0"/>
          </a:p>
        </p:txBody>
      </p:sp>
      <p:sp>
        <p:nvSpPr>
          <p:cNvPr id="9" name="Shape 7"/>
          <p:cNvSpPr/>
          <p:nvPr/>
        </p:nvSpPr>
        <p:spPr>
          <a:xfrm>
            <a:off x="7284720" y="3746183"/>
            <a:ext cx="439698" cy="30480"/>
          </a:xfrm>
          <a:prstGeom prst="roundRect">
            <a:avLst>
              <a:gd name="adj" fmla="val 303018"/>
            </a:avLst>
          </a:prstGeom>
          <a:solidFill>
            <a:srgbClr val="414A70"/>
          </a:solidFill>
        </p:spPr>
      </p:sp>
      <p:sp>
        <p:nvSpPr>
          <p:cNvPr id="10" name="Shape 8"/>
          <p:cNvSpPr/>
          <p:nvPr/>
        </p:nvSpPr>
        <p:spPr>
          <a:xfrm>
            <a:off x="7232749" y="3678972"/>
            <a:ext cx="164902" cy="164902"/>
          </a:xfrm>
          <a:prstGeom prst="roundRect">
            <a:avLst>
              <a:gd name="adj" fmla="val 277256"/>
            </a:avLst>
          </a:prstGeom>
          <a:solidFill>
            <a:srgbClr val="8C98CA"/>
          </a:solidFill>
        </p:spPr>
      </p:sp>
      <p:sp>
        <p:nvSpPr>
          <p:cNvPr id="11" name="Text 9"/>
          <p:cNvSpPr/>
          <p:nvPr/>
        </p:nvSpPr>
        <p:spPr>
          <a:xfrm>
            <a:off x="8194715" y="3589615"/>
            <a:ext cx="3597473" cy="343614"/>
          </a:xfrm>
          <a:prstGeom prst="rect">
            <a:avLst/>
          </a:prstGeom>
          <a:noFill/>
        </p:spPr>
        <p:txBody>
          <a:bodyPr wrap="none" lIns="0" tIns="0" rIns="0" bIns="0" rtlCol="0" anchor="t"/>
          <a:lstStyle/>
          <a:p>
            <a:pPr marL="0" indent="0" algn="l">
              <a:lnSpc>
                <a:spcPts val="2700"/>
              </a:lnSpc>
              <a:buNone/>
            </a:pPr>
            <a:r>
              <a:rPr lang="en-US" sz="2150" dirty="0">
                <a:solidFill>
                  <a:srgbClr val="EBECEF"/>
                </a:solidFill>
                <a:latin typeface="Fraunces Medium" pitchFamily="34" charset="0"/>
                <a:ea typeface="Fraunces Medium" pitchFamily="34" charset="-122"/>
                <a:cs typeface="Fraunces Medium" pitchFamily="34" charset="-120"/>
              </a:rPr>
              <a:t>Điều chỉnh tầng cao siêu thị</a:t>
            </a:r>
            <a:endParaRPr lang="en-US" sz="2150" dirty="0"/>
          </a:p>
        </p:txBody>
      </p:sp>
      <p:sp>
        <p:nvSpPr>
          <p:cNvPr id="12" name="Text 10"/>
          <p:cNvSpPr/>
          <p:nvPr/>
        </p:nvSpPr>
        <p:spPr>
          <a:xfrm>
            <a:off x="8194715" y="4065151"/>
            <a:ext cx="5666065" cy="703659"/>
          </a:xfrm>
          <a:prstGeom prst="rect">
            <a:avLst/>
          </a:prstGeom>
          <a:noFill/>
        </p:spPr>
        <p:txBody>
          <a:bodyPr wrap="square" lIns="0" tIns="0" rIns="0" bIns="0" rtlCol="0" anchor="t"/>
          <a:lstStyle/>
          <a:p>
            <a:pPr marL="0" indent="0" algn="l">
              <a:lnSpc>
                <a:spcPts val="2750"/>
              </a:lnSpc>
              <a:buNone/>
            </a:pPr>
            <a:r>
              <a:rPr lang="en-US" sz="1700" dirty="0">
                <a:solidFill>
                  <a:srgbClr val="EBECEF"/>
                </a:solidFill>
                <a:latin typeface="Epilogue" pitchFamily="34" charset="0"/>
                <a:ea typeface="Epilogue" pitchFamily="34" charset="-122"/>
                <a:cs typeface="Epilogue" pitchFamily="34" charset="-120"/>
              </a:rPr>
              <a:t>Tối ưu hóa không gian và chức năng sử dụng, phù hợp với quy hoạch tổng thể.</a:t>
            </a:r>
            <a:endParaRPr lang="en-US" sz="1700" dirty="0"/>
          </a:p>
        </p:txBody>
      </p:sp>
      <p:sp>
        <p:nvSpPr>
          <p:cNvPr id="13" name="Shape 11"/>
          <p:cNvSpPr/>
          <p:nvPr/>
        </p:nvSpPr>
        <p:spPr>
          <a:xfrm>
            <a:off x="6905982" y="4883348"/>
            <a:ext cx="439698" cy="30480"/>
          </a:xfrm>
          <a:prstGeom prst="roundRect">
            <a:avLst>
              <a:gd name="adj" fmla="val 303018"/>
            </a:avLst>
          </a:prstGeom>
          <a:solidFill>
            <a:srgbClr val="414A70"/>
          </a:solidFill>
        </p:spPr>
      </p:sp>
      <p:sp>
        <p:nvSpPr>
          <p:cNvPr id="14" name="Shape 12"/>
          <p:cNvSpPr/>
          <p:nvPr/>
        </p:nvSpPr>
        <p:spPr>
          <a:xfrm>
            <a:off x="7232749" y="4816138"/>
            <a:ext cx="164902" cy="164902"/>
          </a:xfrm>
          <a:prstGeom prst="roundRect">
            <a:avLst>
              <a:gd name="adj" fmla="val 277256"/>
            </a:avLst>
          </a:prstGeom>
          <a:solidFill>
            <a:srgbClr val="8C98CA"/>
          </a:solidFill>
        </p:spPr>
      </p:sp>
      <p:sp>
        <p:nvSpPr>
          <p:cNvPr id="15" name="Text 13"/>
          <p:cNvSpPr/>
          <p:nvPr/>
        </p:nvSpPr>
        <p:spPr>
          <a:xfrm>
            <a:off x="3135749" y="4726781"/>
            <a:ext cx="3299936" cy="343614"/>
          </a:xfrm>
          <a:prstGeom prst="rect">
            <a:avLst/>
          </a:prstGeom>
          <a:noFill/>
        </p:spPr>
        <p:txBody>
          <a:bodyPr wrap="none" lIns="0" tIns="0" rIns="0" bIns="0" rtlCol="0" anchor="t"/>
          <a:lstStyle/>
          <a:p>
            <a:pPr marL="0" indent="0" algn="r">
              <a:lnSpc>
                <a:spcPts val="2700"/>
              </a:lnSpc>
              <a:buNone/>
            </a:pPr>
            <a:r>
              <a:rPr lang="en-US" sz="2150" dirty="0">
                <a:solidFill>
                  <a:srgbClr val="EBECEF"/>
                </a:solidFill>
                <a:latin typeface="Fraunces Medium" pitchFamily="34" charset="0"/>
                <a:ea typeface="Fraunces Medium" pitchFamily="34" charset="-122"/>
                <a:cs typeface="Fraunces Medium" pitchFamily="34" charset="-120"/>
              </a:rPr>
              <a:t>Bổ sung khảo sát địa chất</a:t>
            </a:r>
            <a:endParaRPr lang="en-US" sz="2150" dirty="0"/>
          </a:p>
        </p:txBody>
      </p:sp>
      <p:sp>
        <p:nvSpPr>
          <p:cNvPr id="16" name="Text 14"/>
          <p:cNvSpPr/>
          <p:nvPr/>
        </p:nvSpPr>
        <p:spPr>
          <a:xfrm>
            <a:off x="769620" y="5202317"/>
            <a:ext cx="5666065" cy="703659"/>
          </a:xfrm>
          <a:prstGeom prst="rect">
            <a:avLst/>
          </a:prstGeom>
          <a:noFill/>
        </p:spPr>
        <p:txBody>
          <a:bodyPr wrap="square" lIns="0" tIns="0" rIns="0" bIns="0" rtlCol="0" anchor="t"/>
          <a:lstStyle/>
          <a:p>
            <a:pPr marL="0" indent="0" algn="r">
              <a:lnSpc>
                <a:spcPts val="2750"/>
              </a:lnSpc>
              <a:buNone/>
            </a:pPr>
            <a:r>
              <a:rPr lang="en-US" sz="1700" dirty="0">
                <a:solidFill>
                  <a:srgbClr val="EBECEF"/>
                </a:solidFill>
                <a:latin typeface="Epilogue" pitchFamily="34" charset="0"/>
                <a:ea typeface="Epilogue" pitchFamily="34" charset="-122"/>
                <a:cs typeface="Epilogue" pitchFamily="34" charset="-120"/>
              </a:rPr>
              <a:t>Nghiên cứu kỹ lưỡng về điều kiện địa chất để đảm bảo an toàn và bền vững cho công trình.</a:t>
            </a:r>
            <a:endParaRPr lang="en-US" sz="1700" dirty="0"/>
          </a:p>
        </p:txBody>
      </p:sp>
      <p:sp>
        <p:nvSpPr>
          <p:cNvPr id="17" name="Shape 15"/>
          <p:cNvSpPr/>
          <p:nvPr/>
        </p:nvSpPr>
        <p:spPr>
          <a:xfrm>
            <a:off x="7284720" y="6020514"/>
            <a:ext cx="439698" cy="30480"/>
          </a:xfrm>
          <a:prstGeom prst="roundRect">
            <a:avLst>
              <a:gd name="adj" fmla="val 303018"/>
            </a:avLst>
          </a:prstGeom>
          <a:solidFill>
            <a:srgbClr val="414A70"/>
          </a:solidFill>
        </p:spPr>
      </p:sp>
      <p:sp>
        <p:nvSpPr>
          <p:cNvPr id="18" name="Shape 16"/>
          <p:cNvSpPr/>
          <p:nvPr/>
        </p:nvSpPr>
        <p:spPr>
          <a:xfrm>
            <a:off x="7232749" y="5953304"/>
            <a:ext cx="164902" cy="164902"/>
          </a:xfrm>
          <a:prstGeom prst="roundRect">
            <a:avLst>
              <a:gd name="adj" fmla="val 277256"/>
            </a:avLst>
          </a:prstGeom>
          <a:solidFill>
            <a:srgbClr val="8C98CA"/>
          </a:solidFill>
        </p:spPr>
      </p:sp>
      <p:sp>
        <p:nvSpPr>
          <p:cNvPr id="19" name="Text 17"/>
          <p:cNvSpPr/>
          <p:nvPr/>
        </p:nvSpPr>
        <p:spPr>
          <a:xfrm>
            <a:off x="8194715" y="5863947"/>
            <a:ext cx="5017294" cy="343614"/>
          </a:xfrm>
          <a:prstGeom prst="rect">
            <a:avLst/>
          </a:prstGeom>
          <a:noFill/>
        </p:spPr>
        <p:txBody>
          <a:bodyPr wrap="none" lIns="0" tIns="0" rIns="0" bIns="0" rtlCol="0" anchor="t"/>
          <a:lstStyle/>
          <a:p>
            <a:pPr marL="0" indent="0" algn="l">
              <a:lnSpc>
                <a:spcPts val="2700"/>
              </a:lnSpc>
              <a:buNone/>
            </a:pPr>
            <a:r>
              <a:rPr lang="en-US" sz="2150" dirty="0">
                <a:solidFill>
                  <a:srgbClr val="EBECEF"/>
                </a:solidFill>
                <a:latin typeface="Fraunces Medium" pitchFamily="34" charset="0"/>
                <a:ea typeface="Fraunces Medium" pitchFamily="34" charset="-122"/>
                <a:cs typeface="Fraunces Medium" pitchFamily="34" charset="-120"/>
              </a:rPr>
              <a:t>Thiết kế tiện nghi cho người khuyết tật</a:t>
            </a:r>
            <a:endParaRPr lang="en-US" sz="2150" dirty="0"/>
          </a:p>
        </p:txBody>
      </p:sp>
      <p:sp>
        <p:nvSpPr>
          <p:cNvPr id="20" name="Text 18"/>
          <p:cNvSpPr/>
          <p:nvPr/>
        </p:nvSpPr>
        <p:spPr>
          <a:xfrm>
            <a:off x="8194715" y="6339483"/>
            <a:ext cx="5666065" cy="703659"/>
          </a:xfrm>
          <a:prstGeom prst="rect">
            <a:avLst/>
          </a:prstGeom>
          <a:noFill/>
        </p:spPr>
        <p:txBody>
          <a:bodyPr wrap="square" lIns="0" tIns="0" rIns="0" bIns="0" rtlCol="0" anchor="t"/>
          <a:lstStyle/>
          <a:p>
            <a:pPr marL="0" indent="0" algn="l">
              <a:lnSpc>
                <a:spcPts val="2750"/>
              </a:lnSpc>
              <a:buNone/>
            </a:pPr>
            <a:r>
              <a:rPr lang="en-US" sz="1700" dirty="0">
                <a:solidFill>
                  <a:srgbClr val="EBECEF"/>
                </a:solidFill>
                <a:latin typeface="Epilogue" pitchFamily="34" charset="0"/>
                <a:ea typeface="Epilogue" pitchFamily="34" charset="-122"/>
                <a:cs typeface="Epilogue" pitchFamily="34" charset="-120"/>
              </a:rPr>
              <a:t>Đảm bảo mọi công trình đều thân thiện và dễ tiếp cận cho người khuyết tật.</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6507" y="492204"/>
            <a:ext cx="3580328" cy="447437"/>
          </a:xfrm>
          <a:prstGeom prst="rect">
            <a:avLst/>
          </a:prstGeom>
          <a:noFill/>
        </p:spPr>
        <p:txBody>
          <a:bodyPr wrap="none" lIns="0" tIns="0" rIns="0" bIns="0" rtlCol="0" anchor="t"/>
          <a:lstStyle/>
          <a:p>
            <a:pPr marL="0" indent="0" algn="l">
              <a:lnSpc>
                <a:spcPts val="3500"/>
              </a:lnSpc>
              <a:buNone/>
            </a:pPr>
            <a:r>
              <a:rPr lang="en-US" sz="2800" dirty="0">
                <a:solidFill>
                  <a:srgbClr val="FFFFFF"/>
                </a:solidFill>
                <a:latin typeface="Fraunces Medium" pitchFamily="34" charset="0"/>
                <a:ea typeface="Fraunces Medium" pitchFamily="34" charset="-122"/>
                <a:cs typeface="Fraunces Medium" pitchFamily="34" charset="-120"/>
              </a:rPr>
              <a:t>Xác định dự án</a:t>
            </a:r>
            <a:endParaRPr lang="en-US" sz="2800" dirty="0"/>
          </a:p>
        </p:txBody>
      </p:sp>
      <p:sp>
        <p:nvSpPr>
          <p:cNvPr id="3" name="Text 1"/>
          <p:cNvSpPr/>
          <p:nvPr/>
        </p:nvSpPr>
        <p:spPr>
          <a:xfrm>
            <a:off x="626507" y="1297662"/>
            <a:ext cx="13377386" cy="286464"/>
          </a:xfrm>
          <a:prstGeom prst="rect">
            <a:avLst/>
          </a:prstGeom>
          <a:noFill/>
        </p:spPr>
        <p:txBody>
          <a:bodyPr wrap="non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Dự án "Ký túc xá Sinh viên ĐHQG TP.HCM" được hình thành dựa trên cơ sở khoa học và tầm nhìn phát triển dài hạn.</a:t>
            </a:r>
            <a:endParaRPr lang="en-US" sz="1400" dirty="0"/>
          </a:p>
        </p:txBody>
      </p:sp>
      <p:pic>
        <p:nvPicPr>
          <p:cNvPr id="4" name="Image 0" descr="preencoded.png"/>
          <p:cNvPicPr>
            <a:picLocks noChangeAspect="1"/>
          </p:cNvPicPr>
          <p:nvPr/>
        </p:nvPicPr>
        <p:blipFill>
          <a:blip r:embed="rId1"/>
          <a:stretch>
            <a:fillRect/>
          </a:stretch>
        </p:blipFill>
        <p:spPr>
          <a:xfrm>
            <a:off x="626507" y="1986796"/>
            <a:ext cx="6470332" cy="6470333"/>
          </a:xfrm>
          <a:prstGeom prst="rect">
            <a:avLst/>
          </a:prstGeom>
        </p:spPr>
      </p:pic>
      <p:pic>
        <p:nvPicPr>
          <p:cNvPr id="5" name="Image 1" descr="preencoded.png"/>
          <p:cNvPicPr>
            <a:picLocks noChangeAspect="1"/>
          </p:cNvPicPr>
          <p:nvPr/>
        </p:nvPicPr>
        <p:blipFill>
          <a:blip r:embed="rId2"/>
          <a:stretch>
            <a:fillRect/>
          </a:stretch>
        </p:blipFill>
        <p:spPr>
          <a:xfrm>
            <a:off x="7541181" y="1986796"/>
            <a:ext cx="894993" cy="1102876"/>
          </a:xfrm>
          <a:prstGeom prst="rect">
            <a:avLst/>
          </a:prstGeom>
        </p:spPr>
      </p:pic>
      <p:sp>
        <p:nvSpPr>
          <p:cNvPr id="6" name="Text 2"/>
          <p:cNvSpPr/>
          <p:nvPr/>
        </p:nvSpPr>
        <p:spPr>
          <a:xfrm>
            <a:off x="8615124" y="2165747"/>
            <a:ext cx="2237661" cy="279559"/>
          </a:xfrm>
          <a:prstGeom prst="rect">
            <a:avLst/>
          </a:prstGeom>
          <a:noFill/>
        </p:spPr>
        <p:txBody>
          <a:bodyPr wrap="none" lIns="0" tIns="0" rIns="0" bIns="0" rtlCol="0" anchor="t"/>
          <a:lstStyle/>
          <a:p>
            <a:pPr marL="0" indent="0" algn="l">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Khảo sát địa hình</a:t>
            </a:r>
            <a:endParaRPr lang="en-US" sz="1750" dirty="0"/>
          </a:p>
        </p:txBody>
      </p:sp>
      <p:sp>
        <p:nvSpPr>
          <p:cNvPr id="7" name="Text 3"/>
          <p:cNvSpPr/>
          <p:nvPr/>
        </p:nvSpPr>
        <p:spPr>
          <a:xfrm>
            <a:off x="8615124" y="2624257"/>
            <a:ext cx="5396389" cy="286464"/>
          </a:xfrm>
          <a:prstGeom prst="rect">
            <a:avLst/>
          </a:prstGeom>
          <a:noFill/>
        </p:spPr>
        <p:txBody>
          <a:bodyPr wrap="non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Nghiên cứu chi tiết về đặc điểm địa lý, địa chất khu vực.</a:t>
            </a:r>
            <a:endParaRPr lang="en-US" sz="1400" dirty="0"/>
          </a:p>
        </p:txBody>
      </p:sp>
      <p:pic>
        <p:nvPicPr>
          <p:cNvPr id="8" name="Image 2" descr="preencoded.png"/>
          <p:cNvPicPr>
            <a:picLocks noChangeAspect="1"/>
          </p:cNvPicPr>
          <p:nvPr/>
        </p:nvPicPr>
        <p:blipFill>
          <a:blip r:embed="rId3"/>
          <a:stretch>
            <a:fillRect/>
          </a:stretch>
        </p:blipFill>
        <p:spPr>
          <a:xfrm>
            <a:off x="7541181" y="3089672"/>
            <a:ext cx="894993" cy="1389340"/>
          </a:xfrm>
          <a:prstGeom prst="rect">
            <a:avLst/>
          </a:prstGeom>
        </p:spPr>
      </p:pic>
      <p:sp>
        <p:nvSpPr>
          <p:cNvPr id="9" name="Text 4"/>
          <p:cNvSpPr/>
          <p:nvPr/>
        </p:nvSpPr>
        <p:spPr>
          <a:xfrm>
            <a:off x="8615124" y="3268623"/>
            <a:ext cx="2237661" cy="279559"/>
          </a:xfrm>
          <a:prstGeom prst="rect">
            <a:avLst/>
          </a:prstGeom>
          <a:noFill/>
        </p:spPr>
        <p:txBody>
          <a:bodyPr wrap="none" lIns="0" tIns="0" rIns="0" bIns="0" rtlCol="0" anchor="t"/>
          <a:lstStyle/>
          <a:p>
            <a:pPr marL="0" indent="0" algn="l">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Nhu cầu sinh viên</a:t>
            </a:r>
            <a:endParaRPr lang="en-US" sz="1750" dirty="0"/>
          </a:p>
        </p:txBody>
      </p:sp>
      <p:sp>
        <p:nvSpPr>
          <p:cNvPr id="10" name="Text 5"/>
          <p:cNvSpPr/>
          <p:nvPr/>
        </p:nvSpPr>
        <p:spPr>
          <a:xfrm>
            <a:off x="8615124" y="3727133"/>
            <a:ext cx="5396389" cy="572929"/>
          </a:xfrm>
          <a:prstGeom prst="rect">
            <a:avLst/>
          </a:prstGeom>
          <a:noFill/>
        </p:spPr>
        <p:txBody>
          <a:bodyPr wrap="squar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Đánh giá thực tế về nhu cầu chỗ ở, tiện ích và môi trường học tập của sinh viên.</a:t>
            </a:r>
            <a:endParaRPr lang="en-US" sz="1400" dirty="0"/>
          </a:p>
        </p:txBody>
      </p:sp>
      <p:pic>
        <p:nvPicPr>
          <p:cNvPr id="11" name="Image 3" descr="preencoded.png"/>
          <p:cNvPicPr>
            <a:picLocks noChangeAspect="1"/>
          </p:cNvPicPr>
          <p:nvPr/>
        </p:nvPicPr>
        <p:blipFill>
          <a:blip r:embed="rId4"/>
          <a:stretch>
            <a:fillRect/>
          </a:stretch>
        </p:blipFill>
        <p:spPr>
          <a:xfrm>
            <a:off x="7541181" y="4479012"/>
            <a:ext cx="894993" cy="1389340"/>
          </a:xfrm>
          <a:prstGeom prst="rect">
            <a:avLst/>
          </a:prstGeom>
        </p:spPr>
      </p:pic>
      <p:sp>
        <p:nvSpPr>
          <p:cNvPr id="12" name="Text 6"/>
          <p:cNvSpPr/>
          <p:nvPr/>
        </p:nvSpPr>
        <p:spPr>
          <a:xfrm>
            <a:off x="8615124" y="4657963"/>
            <a:ext cx="3121581" cy="279559"/>
          </a:xfrm>
          <a:prstGeom prst="rect">
            <a:avLst/>
          </a:prstGeom>
          <a:noFill/>
        </p:spPr>
        <p:txBody>
          <a:bodyPr wrap="none" lIns="0" tIns="0" rIns="0" bIns="0" rtlCol="0" anchor="t"/>
          <a:lstStyle/>
          <a:p>
            <a:pPr marL="0" indent="0" algn="l">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Định hướng phát triển ĐHQG</a:t>
            </a:r>
            <a:endParaRPr lang="en-US" sz="1750" dirty="0"/>
          </a:p>
        </p:txBody>
      </p:sp>
      <p:sp>
        <p:nvSpPr>
          <p:cNvPr id="13" name="Text 7"/>
          <p:cNvSpPr/>
          <p:nvPr/>
        </p:nvSpPr>
        <p:spPr>
          <a:xfrm>
            <a:off x="8615124" y="5116473"/>
            <a:ext cx="5396389" cy="572929"/>
          </a:xfrm>
          <a:prstGeom prst="rect">
            <a:avLst/>
          </a:prstGeom>
          <a:noFill/>
        </p:spPr>
        <p:txBody>
          <a:bodyPr wrap="squar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Phù hợp với chiến lược phát triển ĐHQG đến năm 2030, tầm nhìn 2045.</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14029</Words>
  <Application>WPS Presentation</Application>
  <PresentationFormat>On-screen Show (16:9)</PresentationFormat>
  <Paragraphs>632</Paragraphs>
  <Slides>40</Slides>
  <Notes>10</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40</vt:i4>
      </vt:variant>
    </vt:vector>
  </HeadingPairs>
  <TitlesOfParts>
    <vt:vector size="69" baseType="lpstr">
      <vt:lpstr>Arial</vt:lpstr>
      <vt:lpstr>SimSun</vt:lpstr>
      <vt:lpstr>Wingdings</vt:lpstr>
      <vt:lpstr>Fraunces Medium</vt:lpstr>
      <vt:lpstr>Fraunces Medium</vt:lpstr>
      <vt:lpstr>Fraunces Medium</vt:lpstr>
      <vt:lpstr>Epilogue</vt:lpstr>
      <vt:lpstr>Epilogue</vt:lpstr>
      <vt:lpstr>Epilogue</vt:lpstr>
      <vt:lpstr>Fraunces Light</vt:lpstr>
      <vt:lpstr>AMGDT</vt:lpstr>
      <vt:lpstr>Fraunces Light</vt:lpstr>
      <vt:lpstr>Fraunces Light</vt:lpstr>
      <vt:lpstr>Calibri</vt:lpstr>
      <vt:lpstr>Microsoft YaHei</vt:lpstr>
      <vt:lpstr>Arial Unicode MS</vt:lpstr>
      <vt:lpstr>Times New Roman</vt:lpstr>
      <vt:lpstr>Inter Bold</vt:lpstr>
      <vt:lpstr>Inter</vt:lpstr>
      <vt:lpstr>Inter</vt:lpstr>
      <vt:lpstr>Inter</vt:lpstr>
      <vt:lpstr>Inter Bold</vt:lpstr>
      <vt:lpstr>Inter Bold</vt:lpstr>
      <vt:lpstr>Adobe Ming Std L</vt:lpstr>
      <vt:lpstr>Inter Light</vt:lpstr>
      <vt:lpstr>Inter Light</vt:lpstr>
      <vt:lpstr>Inter Light</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PCPV</cp:lastModifiedBy>
  <cp:revision>4</cp:revision>
  <dcterms:created xsi:type="dcterms:W3CDTF">2025-11-21T16:15:00Z</dcterms:created>
  <dcterms:modified xsi:type="dcterms:W3CDTF">2025-11-21T16:43:33Z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